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heme/theme2.xml" ContentType="application/vnd.openxmlformats-officedocument.theme+xml"/>
  <Override PartName="/ppt/tags/tag79.xml" ContentType="application/vnd.openxmlformats-officedocument.presentationml.tags+xml"/>
  <Override PartName="/ppt/notesSlides/notesSlide1.xml" ContentType="application/vnd.openxmlformats-officedocument.presentationml.notesSlide+xml"/>
  <Override PartName="/ppt/tags/tag80.xml" ContentType="application/vnd.openxmlformats-officedocument.presentationml.tags+xml"/>
  <Override PartName="/ppt/notesSlides/notesSlide2.xml" ContentType="application/vnd.openxmlformats-officedocument.presentationml.notesSlide+xml"/>
  <Override PartName="/ppt/tags/tag81.xml" ContentType="application/vnd.openxmlformats-officedocument.presentationml.tags+xml"/>
  <Override PartName="/ppt/notesSlides/notesSlide3.xml" ContentType="application/vnd.openxmlformats-officedocument.presentationml.notesSlide+xml"/>
  <Override PartName="/ppt/tags/tag82.xml" ContentType="application/vnd.openxmlformats-officedocument.presentationml.tags+xml"/>
  <Override PartName="/ppt/notesSlides/notesSlide4.xml" ContentType="application/vnd.openxmlformats-officedocument.presentationml.notesSlide+xml"/>
  <Override PartName="/ppt/tags/tag83.xml" ContentType="application/vnd.openxmlformats-officedocument.presentationml.tags+xml"/>
  <Override PartName="/ppt/notesSlides/notesSlide5.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tags/tag86.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drawings/drawing2.xml" ContentType="application/vnd.openxmlformats-officedocument.drawingml.chartshapes+xml"/>
  <Override PartName="/ppt/tags/tag87.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88.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drawings/drawing3.xml" ContentType="application/vnd.openxmlformats-officedocument.drawingml.chartshapes+xml"/>
  <Override PartName="/ppt/tags/tag89.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ags/tag90.xml" ContentType="application/vnd.openxmlformats-officedocument.presentationml.tags+xml"/>
  <Override PartName="/ppt/tags/tag91.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ags/tag92.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4.xml" ContentType="application/vnd.openxmlformats-officedocument.drawingml.chartshapes+xml"/>
  <Override PartName="/ppt/tags/tag93.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ags/tag94.xml" ContentType="application/vnd.openxmlformats-officedocument.presentationml.tags+xml"/>
  <Override PartName="/ppt/notesSlides/notesSlide14.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drawings/drawing5.xml" ContentType="application/vnd.openxmlformats-officedocument.drawingml.chartshapes+xml"/>
  <Override PartName="/ppt/tags/tag97.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charts/style9.xml" ContentType="application/vnd.ms-office.chartstyle+xml"/>
  <Override PartName="/ppt/charts/colors9.xml" ContentType="application/vnd.ms-office.chartcolorstyle+xml"/>
  <Override PartName="/ppt/tags/tag98.xml" ContentType="application/vnd.openxmlformats-officedocument.presentationml.tags+xml"/>
  <Override PartName="/ppt/notesSlides/notesSlide17.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6.xml" ContentType="application/vnd.openxmlformats-officedocument.drawingml.chartshapes+xml"/>
  <Override PartName="/ppt/tags/tag101.xml" ContentType="application/vnd.openxmlformats-officedocument.presentationml.tags+xml"/>
  <Override PartName="/ppt/tags/tag102.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11.xml" ContentType="application/vnd.ms-office.chartstyle+xml"/>
  <Override PartName="/ppt/charts/colors11.xml" ContentType="application/vnd.ms-office.chartcolorstyle+xml"/>
  <Override PartName="/ppt/tags/tag103.xml" ContentType="application/vnd.openxmlformats-officedocument.presentationml.tags+xml"/>
  <Override PartName="/ppt/tags/tag104.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charts/style12.xml" ContentType="application/vnd.ms-office.chartstyle+xml"/>
  <Override PartName="/ppt/charts/colors12.xml" ContentType="application/vnd.ms-office.chartcolorstyle+xml"/>
  <Override PartName="/ppt/tags/tag105.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13.xml" ContentType="application/vnd.ms-office.chartstyle+xml"/>
  <Override PartName="/ppt/charts/colors13.xml" ContentType="application/vnd.ms-office.chartcolorstyle+xml"/>
  <Override PartName="/ppt/tags/tag106.xml" ContentType="application/vnd.openxmlformats-officedocument.presentationml.tags+xml"/>
  <Override PartName="/ppt/tags/tag107.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4.xml" ContentType="application/vnd.ms-office.chartstyle+xml"/>
  <Override PartName="/ppt/charts/colors14.xml" ContentType="application/vnd.ms-office.chartcolorstyle+xml"/>
  <Override PartName="/ppt/tags/tag108.xml" ContentType="application/vnd.openxmlformats-officedocument.presentationml.tags+xml"/>
  <Override PartName="/ppt/tags/tag109.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5.xml" ContentType="application/vnd.ms-office.chartstyle+xml"/>
  <Override PartName="/ppt/charts/colors15.xml" ContentType="application/vnd.ms-office.chartcolorstyle+xml"/>
  <Override PartName="/ppt/drawings/drawing7.xml" ContentType="application/vnd.openxmlformats-officedocument.drawingml.chartshapes+xml"/>
  <Override PartName="/ppt/tags/tag110.xml" ContentType="application/vnd.openxmlformats-officedocument.presentationml.tags+xml"/>
  <Override PartName="/ppt/tags/tag111.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6.xml" ContentType="application/vnd.ms-office.chartstyle+xml"/>
  <Override PartName="/ppt/charts/colors16.xml" ContentType="application/vnd.ms-office.chartcolorstyle+xml"/>
  <Override PartName="/ppt/tags/tag112.xml" ContentType="application/vnd.openxmlformats-officedocument.presentationml.tags+xml"/>
  <Override PartName="/ppt/charts/chart21.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2.xml" ContentType="application/vnd.openxmlformats-officedocument.drawingml.chart+xml"/>
  <Override PartName="/ppt/charts/style18.xml" ContentType="application/vnd.ms-office.chartstyle+xml"/>
  <Override PartName="/ppt/charts/colors18.xml" ContentType="application/vnd.ms-office.chartcolorstyle+xml"/>
  <Override PartName="/ppt/tags/tag113.xml" ContentType="application/vnd.openxmlformats-officedocument.presentationml.tags+xml"/>
  <Override PartName="/ppt/charts/chart23.xml" ContentType="application/vnd.openxmlformats-officedocument.drawingml.chart+xml"/>
  <Override PartName="/ppt/charts/style19.xml" ContentType="application/vnd.ms-office.chartstyle+xml"/>
  <Override PartName="/ppt/charts/colors19.xml" ContentType="application/vnd.ms-office.chartcolorstyle+xml"/>
  <Override PartName="/ppt/tags/tag114.xml" ContentType="application/vnd.openxmlformats-officedocument.presentationml.tags+xml"/>
  <Override PartName="/ppt/tags/tag115.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1.xml" ContentType="application/vnd.openxmlformats-officedocument.themeOverride+xml"/>
  <Override PartName="/ppt/drawings/drawing8.xml" ContentType="application/vnd.openxmlformats-officedocument.drawingml.chartshapes+xml"/>
  <Override PartName="/ppt/tags/tag116.xml" ContentType="application/vnd.openxmlformats-officedocument.presentationml.tags+xml"/>
  <Override PartName="/ppt/tags/tag117.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xml" ContentType="application/vnd.openxmlformats-officedocument.themeOverride+xml"/>
  <Override PartName="/ppt/drawings/drawing9.xml" ContentType="application/vnd.openxmlformats-officedocument.drawingml.chartshapes+xml"/>
  <Override PartName="/ppt/tags/tag118.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7.xml" ContentType="application/vnd.openxmlformats-officedocument.drawingml.chart+xml"/>
  <Override PartName="/ppt/charts/style21.xml" ContentType="application/vnd.ms-office.chartstyle+xml"/>
  <Override PartName="/ppt/charts/colors21.xml" ContentType="application/vnd.ms-office.chartcolorstyle+xml"/>
  <Override PartName="/ppt/tags/tag119.xml" ContentType="application/vnd.openxmlformats-officedocument.presentationml.tags+xml"/>
  <Override PartName="/ppt/charts/chart28.xml" ContentType="application/vnd.openxmlformats-officedocument.drawingml.chart+xml"/>
  <Override PartName="/ppt/drawings/drawing10.xml" ContentType="application/vnd.openxmlformats-officedocument.drawingml.chartshapes+xml"/>
  <Override PartName="/ppt/tags/tag120.xml" ContentType="application/vnd.openxmlformats-officedocument.presentationml.tags+xml"/>
  <Override PartName="/ppt/tags/tag121.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22.xml" ContentType="application/vnd.ms-office.chartstyle+xml"/>
  <Override PartName="/ppt/charts/colors22.xml" ContentType="application/vnd.ms-office.chartcolorstyle+xml"/>
  <Override PartName="/ppt/tags/tag122.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drawings/drawing11.xml" ContentType="application/vnd.openxmlformats-officedocument.drawingml.chartshapes+xml"/>
  <Override PartName="/ppt/tags/tag123.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23.xml" ContentType="application/vnd.ms-office.chartstyle+xml"/>
  <Override PartName="/ppt/charts/colors23.xml" ContentType="application/vnd.ms-office.chartcolorstyle+xml"/>
  <Override PartName="/ppt/tags/tag124.xml" ContentType="application/vnd.openxmlformats-officedocument.presentationml.tags+xml"/>
  <Override PartName="/ppt/notesSlides/notesSlide31.xml" ContentType="application/vnd.openxmlformats-officedocument.presentationml.notesSlide+xml"/>
  <Override PartName="/ppt/tags/tag125.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4.xml" ContentType="application/vnd.ms-office.chartstyle+xml"/>
  <Override PartName="/ppt/charts/colors24.xml" ContentType="application/vnd.ms-office.chartcolorstyle+xml"/>
  <Override PartName="/ppt/drawings/drawing12.xml" ContentType="application/vnd.openxmlformats-officedocument.drawingml.chartshapes+xml"/>
  <Override PartName="/ppt/tags/tag126.xml" ContentType="application/vnd.openxmlformats-officedocument.presentationml.tags+xml"/>
  <Override PartName="/ppt/tags/tag127.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charts/style25.xml" ContentType="application/vnd.ms-office.chartstyle+xml"/>
  <Override PartName="/ppt/charts/colors25.xml" ContentType="application/vnd.ms-office.chartcolorstyle+xml"/>
  <Override PartName="/ppt/tags/tag128.xml" ContentType="application/vnd.openxmlformats-officedocument.presentationml.tags+xml"/>
  <Override PartName="/ppt/tags/tag129.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6.xml" ContentType="application/vnd.ms-office.chartstyle+xml"/>
  <Override PartName="/ppt/charts/colors26.xml" ContentType="application/vnd.ms-office.chartcolorstyle+xml"/>
  <Override PartName="/ppt/tags/tag130.xml" ContentType="application/vnd.openxmlformats-officedocument.presentationml.tags+xml"/>
  <Override PartName="/ppt/tags/tag131.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7.xml" ContentType="application/vnd.ms-office.chartstyle+xml"/>
  <Override PartName="/ppt/charts/colors27.xml" ContentType="application/vnd.ms-office.chartcolorstyle+xml"/>
  <Override PartName="/ppt/tags/tag132.xml" ContentType="application/vnd.openxmlformats-officedocument.presentationml.tags+xml"/>
  <Override PartName="/ppt/tags/tag133.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8.xml" ContentType="application/vnd.ms-office.chartstyle+xml"/>
  <Override PartName="/ppt/charts/colors28.xml" ContentType="application/vnd.ms-office.chartcolorstyle+xml"/>
  <Override PartName="/ppt/tags/tag134.xml" ContentType="application/vnd.openxmlformats-officedocument.presentationml.tags+xml"/>
  <Override PartName="/ppt/notesSlides/notesSlide37.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tags/tag137.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9.xml" ContentType="application/vnd.ms-office.chartstyle+xml"/>
  <Override PartName="/ppt/charts/colors29.xml" ContentType="application/vnd.ms-office.chartcolorstyle+xml"/>
  <Override PartName="/ppt/tags/tag138.xml" ContentType="application/vnd.openxmlformats-officedocument.presentationml.tags+xml"/>
  <Override PartName="/ppt/tags/tag139.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tags/tag140.xml" ContentType="application/vnd.openxmlformats-officedocument.presentationml.tags+xml"/>
  <Override PartName="/ppt/notesSlides/notesSlide41.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notesSlides/notesSlide42.xml" ContentType="application/vnd.openxmlformats-officedocument.presentationml.notesSlide+xml"/>
  <Override PartName="/ppt/charts/chart40.xml" ContentType="application/vnd.openxmlformats-officedocument.drawingml.chart+xml"/>
  <Override PartName="/ppt/tags/tag143.xml" ContentType="application/vnd.openxmlformats-officedocument.presentationml.tags+xml"/>
  <Override PartName="/ppt/tags/tag144.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30.xml" ContentType="application/vnd.ms-office.chartstyle+xml"/>
  <Override PartName="/ppt/charts/colors30.xml" ContentType="application/vnd.ms-office.chartcolorstyle+xml"/>
  <Override PartName="/ppt/drawings/drawing13.xml" ContentType="application/vnd.openxmlformats-officedocument.drawingml.chartshapes+xml"/>
  <Override PartName="/ppt/tags/tag145.xml" ContentType="application/vnd.openxmlformats-officedocument.presentationml.tags+xml"/>
  <Override PartName="/ppt/tags/tag146.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31.xml" ContentType="application/vnd.ms-office.chartstyle+xml"/>
  <Override PartName="/ppt/charts/colors31.xml" ContentType="application/vnd.ms-office.chartcolorstyle+xml"/>
  <Override PartName="/ppt/tags/tag147.xml" ContentType="application/vnd.openxmlformats-officedocument.presentationml.tags+xml"/>
  <Override PartName="/ppt/tags/tag148.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32.xml" ContentType="application/vnd.ms-office.chartstyle+xml"/>
  <Override PartName="/ppt/charts/colors32.xml" ContentType="application/vnd.ms-office.chartcolorstyle+xml"/>
  <Override PartName="/ppt/tags/tag149.xml" ContentType="application/vnd.openxmlformats-officedocument.presentationml.tags+xml"/>
  <Override PartName="/ppt/tags/tag150.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3.xml" ContentType="application/vnd.ms-office.chartstyle+xml"/>
  <Override PartName="/ppt/charts/colors33.xml" ContentType="application/vnd.ms-office.chartcolorstyle+xml"/>
  <Override PartName="/ppt/tags/tag151.xml" ContentType="application/vnd.openxmlformats-officedocument.presentationml.tags+xml"/>
  <Override PartName="/ppt/tags/tag152.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4.xml" ContentType="application/vnd.ms-office.chartstyle+xml"/>
  <Override PartName="/ppt/charts/colors34.xml" ContentType="application/vnd.ms-office.chartcolorstyle+xml"/>
  <Override PartName="/ppt/tags/tag153.xml" ContentType="application/vnd.openxmlformats-officedocument.presentationml.tags+xml"/>
  <Override PartName="/ppt/notesSlides/notesSlide48.xml" ContentType="application/vnd.openxmlformats-officedocument.presentationml.notesSlide+xml"/>
  <Override PartName="/ppt/tags/tag154.xml" ContentType="application/vnd.openxmlformats-officedocument.presentationml.tags+xml"/>
  <Override PartName="/ppt/notesSlides/notesSlide49.xml" ContentType="application/vnd.openxmlformats-officedocument.presentationml.notesSlide+xml"/>
  <Override PartName="/ppt/tags/tag155.xml" ContentType="application/vnd.openxmlformats-officedocument.presentationml.tags+xml"/>
  <Override PartName="/ppt/notesSlides/notesSlide50.xml" ContentType="application/vnd.openxmlformats-officedocument.presentationml.notesSlide+xml"/>
  <Override PartName="/ppt/tags/tag156.xml" ContentType="application/vnd.openxmlformats-officedocument.presentationml.tags+xml"/>
  <Override PartName="/ppt/notesSlides/notesSlide51.xml" ContentType="application/vnd.openxmlformats-officedocument.presentationml.notesSlide+xml"/>
  <Override PartName="/ppt/tags/tag157.xml" ContentType="application/vnd.openxmlformats-officedocument.presentationml.tags+xml"/>
  <Override PartName="/ppt/notesSlides/notesSlide52.xml" ContentType="application/vnd.openxmlformats-officedocument.presentationml.notesSlide+xml"/>
  <Override PartName="/ppt/tags/tag158.xml" ContentType="application/vnd.openxmlformats-officedocument.presentationml.tags+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58"/>
  </p:notesMasterIdLst>
  <p:sldIdLst>
    <p:sldId id="444" r:id="rId2"/>
    <p:sldId id="941" r:id="rId3"/>
    <p:sldId id="943" r:id="rId4"/>
    <p:sldId id="942" r:id="rId5"/>
    <p:sldId id="340" r:id="rId6"/>
    <p:sldId id="2141412518" r:id="rId7"/>
    <p:sldId id="430" r:id="rId8"/>
    <p:sldId id="2141412524" r:id="rId9"/>
    <p:sldId id="263" r:id="rId10"/>
    <p:sldId id="2141412525" r:id="rId11"/>
    <p:sldId id="322" r:id="rId12"/>
    <p:sldId id="264" r:id="rId13"/>
    <p:sldId id="266" r:id="rId14"/>
    <p:sldId id="303" r:id="rId15"/>
    <p:sldId id="317" r:id="rId16"/>
    <p:sldId id="2141412515" r:id="rId17"/>
    <p:sldId id="341" r:id="rId18"/>
    <p:sldId id="2141412519" r:id="rId19"/>
    <p:sldId id="2141412520" r:id="rId20"/>
    <p:sldId id="2141412473" r:id="rId21"/>
    <p:sldId id="2141412475" r:id="rId22"/>
    <p:sldId id="2141412516" r:id="rId23"/>
    <p:sldId id="2141412513" r:id="rId24"/>
    <p:sldId id="2141412517" r:id="rId25"/>
    <p:sldId id="2141412522" r:id="rId26"/>
    <p:sldId id="2141412521" r:id="rId27"/>
    <p:sldId id="2141412477" r:id="rId28"/>
    <p:sldId id="2141412478" r:id="rId29"/>
    <p:sldId id="2141412512" r:id="rId30"/>
    <p:sldId id="960" r:id="rId31"/>
    <p:sldId id="274" r:id="rId32"/>
    <p:sldId id="273" r:id="rId33"/>
    <p:sldId id="2141412523" r:id="rId34"/>
    <p:sldId id="342" r:id="rId35"/>
    <p:sldId id="948" r:id="rId36"/>
    <p:sldId id="301" r:id="rId37"/>
    <p:sldId id="304" r:id="rId38"/>
    <p:sldId id="333" r:id="rId39"/>
    <p:sldId id="2141412480" r:id="rId40"/>
    <p:sldId id="345" r:id="rId41"/>
    <p:sldId id="311" r:id="rId42"/>
    <p:sldId id="337" r:id="rId43"/>
    <p:sldId id="312" r:id="rId44"/>
    <p:sldId id="343" r:id="rId45"/>
    <p:sldId id="279" r:id="rId46"/>
    <p:sldId id="280" r:id="rId47"/>
    <p:sldId id="2141412527" r:id="rId48"/>
    <p:sldId id="282" r:id="rId49"/>
    <p:sldId id="2141412526" r:id="rId50"/>
    <p:sldId id="283" r:id="rId51"/>
    <p:sldId id="344" r:id="rId52"/>
    <p:sldId id="313" r:id="rId53"/>
    <p:sldId id="314" r:id="rId54"/>
    <p:sldId id="315" r:id="rId55"/>
    <p:sldId id="316" r:id="rId56"/>
    <p:sldId id="443" r:id="rId57"/>
  </p:sldIdLst>
  <p:sldSz cx="12192000" cy="6858000"/>
  <p:notesSz cx="6797675" cy="9872663"/>
  <p:custDataLst>
    <p:tags r:id="rId59"/>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9" userDrawn="1">
          <p15:clr>
            <a:srgbClr val="A4A3A4"/>
          </p15:clr>
        </p15:guide>
        <p15:guide id="2" pos="665" userDrawn="1">
          <p15:clr>
            <a:srgbClr val="A4A3A4"/>
          </p15:clr>
        </p15:guide>
        <p15:guide id="3" orient="horz" pos="1071" userDrawn="1">
          <p15:clr>
            <a:srgbClr val="A4A3A4"/>
          </p15:clr>
        </p15:guide>
        <p15:guide id="4" pos="7015" userDrawn="1">
          <p15:clr>
            <a:srgbClr val="A4A3A4"/>
          </p15:clr>
        </p15:guide>
        <p15:guide id="5"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757575"/>
    <a:srgbClr val="444444"/>
    <a:srgbClr val="888888"/>
    <a:srgbClr val="725A18"/>
    <a:srgbClr val="493A0F"/>
    <a:srgbClr val="7B7B7B"/>
    <a:srgbClr val="333333"/>
    <a:srgbClr val="9999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4920" autoAdjust="0"/>
  </p:normalViewPr>
  <p:slideViewPr>
    <p:cSldViewPr snapToObjects="1" showGuides="1">
      <p:cViewPr varScale="1">
        <p:scale>
          <a:sx n="102" d="100"/>
          <a:sy n="102" d="100"/>
        </p:scale>
        <p:origin x="954" y="96"/>
      </p:cViewPr>
      <p:guideLst>
        <p:guide orient="horz" pos="3249"/>
        <p:guide pos="665"/>
        <p:guide orient="horz" pos="1071"/>
        <p:guide pos="7015"/>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Lst>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3" Type="http://schemas.openxmlformats.org/officeDocument/2006/relationships/slide" Target="slides/slide3.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3.xml"/><Relationship Id="rId50" Type="http://schemas.openxmlformats.org/officeDocument/2006/relationships/slide" Target="slides/slide56.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4.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4.xml"/><Relationship Id="rId8"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4.xml"/></Relationships>
</file>

<file path=ppt/charts/_rels/chart1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Ersatz%20Erhebung\Rohstoffbasis%20zum%20Einlesen.xlsx" TargetMode="External"/><Relationship Id="rId2" Type="http://schemas.microsoft.com/office/2011/relationships/chartColorStyle" Target="colors9.xml"/><Relationship Id="rId1" Type="http://schemas.microsoft.com/office/2011/relationships/chartStyle" Target="style9.xml"/></Relationships>
</file>

<file path=ppt/charts/_rels/chart1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6.xml"/></Relationships>
</file>

<file path=ppt/charts/_rels/chart1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1.xml"/><Relationship Id="rId1" Type="http://schemas.microsoft.com/office/2011/relationships/chartStyle" Target="style11.xml"/></Relationships>
</file>

<file path=ppt/charts/_rels/chart1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2.xml"/><Relationship Id="rId1" Type="http://schemas.microsoft.com/office/2011/relationships/chartStyle" Target="style12.xml"/></Relationships>
</file>

<file path=ppt/charts/_rels/chart1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3.xml"/><Relationship Id="rId1" Type="http://schemas.microsoft.com/office/2011/relationships/chartStyle" Target="style13.xml"/></Relationships>
</file>

<file path=ppt/charts/_rels/chart1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4.xml"/><Relationship Id="rId1" Type="http://schemas.microsoft.com/office/2011/relationships/chartStyle" Target="style14.xml"/></Relationships>
</file>

<file path=ppt/charts/_rels/chart1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chartUserShapes" Target="../drawings/drawing7.xml"/></Relationships>
</file>

<file path=ppt/charts/_rels/chart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2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16.xml"/><Relationship Id="rId1" Type="http://schemas.microsoft.com/office/2011/relationships/chartStyle" Target="style16.xml"/></Relationships>
</file>

<file path=ppt/charts/_rels/chart2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7.xml"/><Relationship Id="rId1" Type="http://schemas.microsoft.com/office/2011/relationships/chartStyle" Target="style17.xml"/></Relationships>
</file>

<file path=ppt/charts/_rels/chart2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8.xml"/><Relationship Id="rId1" Type="http://schemas.microsoft.com/office/2011/relationships/chartStyle" Target="style18.xml"/></Relationships>
</file>

<file path=ppt/charts/_rels/chart2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9.xml"/><Relationship Id="rId1" Type="http://schemas.microsoft.com/office/2011/relationships/chartStyle" Target="style19.xm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file:///\\vci-daten1\sfvbs\sfvbs\Bereich%20Volkswirtschaft\08%20Politische%20Themen\Energie,%20Rohstoffe%20und%20Klima\1%20Foliensatz%20Energie\Arbeitsdokumente\Energiestatistik_neu.xlsx" TargetMode="External"/><Relationship Id="rId1" Type="http://schemas.openxmlformats.org/officeDocument/2006/relationships/themeOverride" Target="../theme/themeOverride1.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file:///\\vci-daten1\sfvbs\sfvbs\Bereich%20Volkswirtschaft\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Berechnung%20Energiekosten.xlsx" TargetMode="External"/><Relationship Id="rId2" Type="http://schemas.microsoft.com/office/2011/relationships/chartColorStyle" Target="colors20.xml"/><Relationship Id="rId1" Type="http://schemas.microsoft.com/office/2011/relationships/chartStyle" Target="style20.xml"/></Relationships>
</file>

<file path=ppt/charts/_rels/chart2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Berechnung%20Energiekosten.xlsx" TargetMode="External"/><Relationship Id="rId2" Type="http://schemas.microsoft.com/office/2011/relationships/chartColorStyle" Target="colors21.xml"/><Relationship Id="rId1" Type="http://schemas.microsoft.com/office/2011/relationships/chartStyle" Target="style21.xml"/></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vci-daten1\sfvbs\sfvbs\Bereich%20Volkswirtschaft\04%20eigene%20Umfragen\Konjunktur_Corona_Umfragen\15%20Umfrage%20November%202024\Ergebnisse%20End.xls" TargetMode="External"/></Relationships>
</file>

<file path=ppt/charts/_rels/chart2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0.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3.xml"/><Relationship Id="rId1" Type="http://schemas.microsoft.com/office/2011/relationships/chartStyle" Target="style23.xml"/></Relationships>
</file>

<file path=ppt/charts/_rels/chart3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chartUserShapes" Target="../drawings/drawing12.xml"/></Relationships>
</file>

<file path=ppt/charts/_rels/chart3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5.xml"/><Relationship Id="rId1" Type="http://schemas.microsoft.com/office/2011/relationships/chartStyle" Target="style25.xml"/></Relationships>
</file>

<file path=ppt/charts/_rels/chart3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6.xml"/><Relationship Id="rId1" Type="http://schemas.microsoft.com/office/2011/relationships/chartStyle" Target="style26.xml"/></Relationships>
</file>

<file path=ppt/charts/_rels/chart3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7.xml"/><Relationship Id="rId1" Type="http://schemas.microsoft.com/office/2011/relationships/chartStyle" Target="style27.xml"/></Relationships>
</file>

<file path=ppt/charts/_rels/chart3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8.xml"/><Relationship Id="rId1" Type="http://schemas.microsoft.com/office/2011/relationships/chartStyle" Target="style28.xm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9.xml"/><Relationship Id="rId1" Type="http://schemas.microsoft.com/office/2011/relationships/chartStyle" Target="style29.xml"/></Relationships>
</file>

<file path=ppt/charts/_rels/chart3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xml"/><Relationship Id="rId1" Type="http://schemas.microsoft.com/office/2011/relationships/chartStyle" Target="style3.xml"/></Relationships>
</file>

<file path=ppt/charts/_rels/chart4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chartUserShapes" Target="../drawings/drawing13.xml"/></Relationships>
</file>

<file path=ppt/charts/_rels/chart4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1.xml"/><Relationship Id="rId1" Type="http://schemas.microsoft.com/office/2011/relationships/chartStyle" Target="style31.xml"/></Relationships>
</file>

<file path=ppt/charts/_rels/chart4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2.xml"/><Relationship Id="rId1" Type="http://schemas.microsoft.com/office/2011/relationships/chartStyle" Target="style32.xml"/></Relationships>
</file>

<file path=ppt/charts/_rels/chart4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3.xml"/><Relationship Id="rId1" Type="http://schemas.microsoft.com/office/2011/relationships/chartStyle" Target="style33.xml"/></Relationships>
</file>

<file path=ppt/charts/_rels/chart4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4.xml"/><Relationship Id="rId1" Type="http://schemas.microsoft.com/office/2011/relationships/chartStyle" Target="style34.xm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EEV_Sektoren_D!$A$6</c:f>
              <c:strCache>
                <c:ptCount val="1"/>
                <c:pt idx="0">
                  <c:v> Bergbau und Verarbeitendes Gewerbe</c:v>
                </c:pt>
              </c:strCache>
            </c:strRef>
          </c:tx>
          <c:spPr>
            <a:ln w="38100" cap="rnd">
              <a:solidFill>
                <a:schemeClr val="accent1"/>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EEV_Sektoren_D!$E$6:$M$6</c:f>
              <c:numCache>
                <c:formatCode>0.0</c:formatCode>
                <c:ptCount val="9"/>
                <c:pt idx="0">
                  <c:v>2572.8490000000002</c:v>
                </c:pt>
                <c:pt idx="1">
                  <c:v>2636.7150000000001</c:v>
                </c:pt>
                <c:pt idx="2">
                  <c:v>2656.7950000000001</c:v>
                </c:pt>
                <c:pt idx="3">
                  <c:v>2629.2719999999999</c:v>
                </c:pt>
                <c:pt idx="4">
                  <c:v>2536.596</c:v>
                </c:pt>
                <c:pt idx="5">
                  <c:v>2432.2060000000001</c:v>
                </c:pt>
                <c:pt idx="6">
                  <c:v>2606.56</c:v>
                </c:pt>
                <c:pt idx="7">
                  <c:v>2392.4279999999999</c:v>
                </c:pt>
                <c:pt idx="8" formatCode="General">
                  <c:v>2245.3629999999998</c:v>
                </c:pt>
              </c:numCache>
            </c:numRef>
          </c:val>
          <c:smooth val="0"/>
          <c:extLst>
            <c:ext xmlns:c16="http://schemas.microsoft.com/office/drawing/2014/chart" uri="{C3380CC4-5D6E-409C-BE32-E72D297353CC}">
              <c16:uniqueId val="{00000000-E4D1-4B7E-A343-E9B24A42D837}"/>
            </c:ext>
          </c:extLst>
        </c:ser>
        <c:ser>
          <c:idx val="1"/>
          <c:order val="1"/>
          <c:tx>
            <c:strRef>
              <c:f>EEV_Sektoren_D!$A$7</c:f>
              <c:strCache>
                <c:ptCount val="1"/>
                <c:pt idx="0">
                  <c:v> Verkehr</c:v>
                </c:pt>
              </c:strCache>
            </c:strRef>
          </c:tx>
          <c:spPr>
            <a:ln w="38100" cap="rnd">
              <a:solidFill>
                <a:schemeClr val="accent3"/>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EEV_Sektoren_D!$E$7:$M$7</c:f>
              <c:numCache>
                <c:formatCode>0.0</c:formatCode>
                <c:ptCount val="9"/>
                <c:pt idx="0">
                  <c:v>2647.1860000000001</c:v>
                </c:pt>
                <c:pt idx="1">
                  <c:v>2704.0230000000001</c:v>
                </c:pt>
                <c:pt idx="2">
                  <c:v>2757.444</c:v>
                </c:pt>
                <c:pt idx="3">
                  <c:v>2775.7330000000002</c:v>
                </c:pt>
                <c:pt idx="4">
                  <c:v>2757.3020000000001</c:v>
                </c:pt>
                <c:pt idx="5">
                  <c:v>2324.509</c:v>
                </c:pt>
                <c:pt idx="6">
                  <c:v>2347.7750000000001</c:v>
                </c:pt>
                <c:pt idx="7">
                  <c:v>2518.81</c:v>
                </c:pt>
                <c:pt idx="8" formatCode="General">
                  <c:v>2511.02</c:v>
                </c:pt>
              </c:numCache>
            </c:numRef>
          </c:val>
          <c:smooth val="0"/>
          <c:extLst>
            <c:ext xmlns:c16="http://schemas.microsoft.com/office/drawing/2014/chart" uri="{C3380CC4-5D6E-409C-BE32-E72D297353CC}">
              <c16:uniqueId val="{00000001-E4D1-4B7E-A343-E9B24A42D837}"/>
            </c:ext>
          </c:extLst>
        </c:ser>
        <c:ser>
          <c:idx val="2"/>
          <c:order val="2"/>
          <c:tx>
            <c:strRef>
              <c:f>EEV_Sektoren_D!$A$8</c:f>
              <c:strCache>
                <c:ptCount val="1"/>
                <c:pt idx="0">
                  <c:v> Private Haushalte</c:v>
                </c:pt>
              </c:strCache>
            </c:strRef>
          </c:tx>
          <c:spPr>
            <a:ln w="38100" cap="rnd">
              <a:solidFill>
                <a:schemeClr val="accent2"/>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EEV_Sektoren_D!$E$8:$M$8</c:f>
              <c:numCache>
                <c:formatCode>0.0</c:formatCode>
                <c:ptCount val="9"/>
                <c:pt idx="0">
                  <c:v>2347.5659999999998</c:v>
                </c:pt>
                <c:pt idx="1">
                  <c:v>2409.8969999999999</c:v>
                </c:pt>
                <c:pt idx="2">
                  <c:v>2406.9450000000002</c:v>
                </c:pt>
                <c:pt idx="3">
                  <c:v>2401.056</c:v>
                </c:pt>
                <c:pt idx="4">
                  <c:v>2492.2170000000001</c:v>
                </c:pt>
                <c:pt idx="5">
                  <c:v>2484.248</c:v>
                </c:pt>
                <c:pt idx="6">
                  <c:v>2583.7950000000001</c:v>
                </c:pt>
                <c:pt idx="7">
                  <c:v>2424.1210000000001</c:v>
                </c:pt>
                <c:pt idx="8" formatCode="General">
                  <c:v>2275.431</c:v>
                </c:pt>
              </c:numCache>
            </c:numRef>
          </c:val>
          <c:smooth val="0"/>
          <c:extLst>
            <c:ext xmlns:c16="http://schemas.microsoft.com/office/drawing/2014/chart" uri="{C3380CC4-5D6E-409C-BE32-E72D297353CC}">
              <c16:uniqueId val="{00000002-E4D1-4B7E-A343-E9B24A42D837}"/>
            </c:ext>
          </c:extLst>
        </c:ser>
        <c:ser>
          <c:idx val="3"/>
          <c:order val="3"/>
          <c:tx>
            <c:strRef>
              <c:f>EEV_Sektoren_D!$A$9</c:f>
              <c:strCache>
                <c:ptCount val="1"/>
                <c:pt idx="0">
                  <c:v> Gewerbe, Handel, Dienstleistungen </c:v>
                </c:pt>
              </c:strCache>
            </c:strRef>
          </c:tx>
          <c:spPr>
            <a:ln w="38100" cap="rnd">
              <a:solidFill>
                <a:schemeClr val="accent4"/>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EEV_Sektoren_D!$E$9:$M$9</c:f>
              <c:numCache>
                <c:formatCode>0.0</c:formatCode>
                <c:ptCount val="9"/>
                <c:pt idx="0">
                  <c:v>1446.0989999999999</c:v>
                </c:pt>
                <c:pt idx="1">
                  <c:v>1337.232</c:v>
                </c:pt>
                <c:pt idx="2">
                  <c:v>1349.4960000000001</c:v>
                </c:pt>
                <c:pt idx="3">
                  <c:v>1252.1679999999999</c:v>
                </c:pt>
                <c:pt idx="4">
                  <c:v>1263.96</c:v>
                </c:pt>
                <c:pt idx="5">
                  <c:v>1230.5</c:v>
                </c:pt>
                <c:pt idx="6">
                  <c:v>1251.2670000000001</c:v>
                </c:pt>
                <c:pt idx="7">
                  <c:v>1181.875</c:v>
                </c:pt>
                <c:pt idx="8" formatCode="General">
                  <c:v>1131.1980000000001</c:v>
                </c:pt>
              </c:numCache>
            </c:numRef>
          </c:val>
          <c:smooth val="0"/>
          <c:extLst>
            <c:ext xmlns:c16="http://schemas.microsoft.com/office/drawing/2014/chart" uri="{C3380CC4-5D6E-409C-BE32-E72D297353CC}">
              <c16:uniqueId val="{00000003-E4D1-4B7E-A343-E9B24A42D837}"/>
            </c:ext>
          </c:extLst>
        </c:ser>
        <c:dLbls>
          <c:showLegendKey val="0"/>
          <c:showVal val="0"/>
          <c:showCatName val="0"/>
          <c:showSerName val="0"/>
          <c:showPercent val="0"/>
          <c:showBubbleSize val="0"/>
        </c:dLbls>
        <c:smooth val="0"/>
        <c:axId val="942646824"/>
        <c:axId val="942648136"/>
      </c:lineChart>
      <c:catAx>
        <c:axId val="942646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42648136"/>
        <c:crosses val="autoZero"/>
        <c:auto val="1"/>
        <c:lblAlgn val="ctr"/>
        <c:lblOffset val="100"/>
        <c:noMultiLvlLbl val="0"/>
      </c:catAx>
      <c:valAx>
        <c:axId val="942648136"/>
        <c:scaling>
          <c:orientation val="minMax"/>
          <c:min val="1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42646824"/>
        <c:crosses val="autoZero"/>
        <c:crossBetween val="between"/>
      </c:valAx>
      <c:spPr>
        <a:noFill/>
        <a:ln>
          <a:noFill/>
        </a:ln>
        <a:effectLst/>
      </c:spPr>
    </c:plotArea>
    <c:legend>
      <c:legendPos val="b"/>
      <c:layout>
        <c:manualLayout>
          <c:xMode val="edge"/>
          <c:yMode val="edge"/>
          <c:x val="0"/>
          <c:y val="0.73129293541113805"/>
          <c:w val="1"/>
          <c:h val="0.2504352738598534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Energieverbrauch_Chemie!$H$21</c:f>
              <c:strCache>
                <c:ptCount val="1"/>
                <c:pt idx="0">
                  <c:v>2023</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F216-4239-A4A8-2E2812E772FF}"/>
              </c:ext>
            </c:extLst>
          </c:dPt>
          <c:dPt>
            <c:idx val="1"/>
            <c:invertIfNegative val="0"/>
            <c:bubble3D val="0"/>
            <c:spPr>
              <a:solidFill>
                <a:srgbClr val="FF5C33"/>
              </a:solidFill>
              <a:ln>
                <a:noFill/>
              </a:ln>
              <a:effectLst/>
            </c:spPr>
            <c:extLst>
              <c:ext xmlns:c16="http://schemas.microsoft.com/office/drawing/2014/chart" uri="{C3380CC4-5D6E-409C-BE32-E72D297353CC}">
                <c16:uniqueId val="{00000003-F216-4239-A4A8-2E2812E772FF}"/>
              </c:ext>
            </c:extLst>
          </c:dPt>
          <c:dPt>
            <c:idx val="2"/>
            <c:invertIfNegative val="0"/>
            <c:bubble3D val="0"/>
            <c:spPr>
              <a:solidFill>
                <a:srgbClr val="166E79"/>
              </a:solidFill>
              <a:ln>
                <a:noFill/>
              </a:ln>
              <a:effectLst/>
            </c:spPr>
            <c:extLst>
              <c:ext xmlns:c16="http://schemas.microsoft.com/office/drawing/2014/chart" uri="{C3380CC4-5D6E-409C-BE32-E72D297353CC}">
                <c16:uniqueId val="{00000005-F216-4239-A4A8-2E2812E772FF}"/>
              </c:ext>
            </c:extLst>
          </c:dPt>
          <c:dPt>
            <c:idx val="3"/>
            <c:invertIfNegative val="0"/>
            <c:bubble3D val="0"/>
            <c:spPr>
              <a:solidFill>
                <a:srgbClr val="BE9528"/>
              </a:solidFill>
              <a:ln>
                <a:noFill/>
              </a:ln>
              <a:effectLst/>
            </c:spPr>
            <c:extLst>
              <c:ext xmlns:c16="http://schemas.microsoft.com/office/drawing/2014/chart" uri="{C3380CC4-5D6E-409C-BE32-E72D297353CC}">
                <c16:uniqueId val="{00000007-F216-4239-A4A8-2E2812E772FF}"/>
              </c:ext>
            </c:extLst>
          </c:dPt>
          <c:dPt>
            <c:idx val="4"/>
            <c:invertIfNegative val="0"/>
            <c:bubble3D val="0"/>
            <c:spPr>
              <a:solidFill>
                <a:srgbClr val="3080B2"/>
              </a:solidFill>
              <a:ln>
                <a:noFill/>
              </a:ln>
              <a:effectLst/>
            </c:spPr>
            <c:extLst>
              <c:ext xmlns:c16="http://schemas.microsoft.com/office/drawing/2014/chart" uri="{C3380CC4-5D6E-409C-BE32-E72D297353CC}">
                <c16:uniqueId val="{00000009-F216-4239-A4A8-2E2812E772FF}"/>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Energieverbrauch_Chemie!$H$22:$H$26</c:f>
              <c:numCache>
                <c:formatCode>0.0%</c:formatCode>
                <c:ptCount val="5"/>
                <c:pt idx="0">
                  <c:v>0.29685229252235679</c:v>
                </c:pt>
                <c:pt idx="1">
                  <c:v>0.23066513628210281</c:v>
                </c:pt>
                <c:pt idx="2">
                  <c:v>0.16181784654699752</c:v>
                </c:pt>
                <c:pt idx="3">
                  <c:v>4.1977542181631362E-2</c:v>
                </c:pt>
                <c:pt idx="4">
                  <c:v>0.21202591140221</c:v>
                </c:pt>
              </c:numCache>
            </c:numRef>
          </c:val>
          <c:extLst>
            <c:ext xmlns:c16="http://schemas.microsoft.com/office/drawing/2014/chart" uri="{C3380CC4-5D6E-409C-BE32-E72D297353CC}">
              <c16:uniqueId val="{0000000A-F216-4239-A4A8-2E2812E772FF}"/>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rgbClr val="BE9528"/>
            </a:solidFill>
          </c:spPr>
          <c:invertIfNegative val="0"/>
          <c:dLbls>
            <c:numFmt formatCode="#,##0.0" sourceLinked="0"/>
            <c:spPr>
              <a:noFill/>
              <a:ln>
                <a:noFill/>
              </a:ln>
              <a:effectLst/>
            </c:spPr>
            <c:txPr>
              <a:bodyPr/>
              <a:lstStyle/>
              <a:p>
                <a:pPr>
                  <a:defRPr sz="1800"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10.568</c:v>
                </c:pt>
                <c:pt idx="1">
                  <c:v>23.231687811570783</c:v>
                </c:pt>
              </c:numCache>
            </c:numRef>
          </c:val>
          <c:extLst>
            <c:ext xmlns:c16="http://schemas.microsoft.com/office/drawing/2014/chart" uri="{C3380CC4-5D6E-409C-BE32-E72D297353CC}">
              <c16:uniqueId val="{00000000-0C7E-4BDA-9B51-FF2B1E2393A4}"/>
            </c:ext>
          </c:extLst>
        </c:ser>
        <c:ser>
          <c:idx val="1"/>
          <c:order val="1"/>
          <c:tx>
            <c:strRef>
              <c:f>Stoff_energ_Chemie!$C$1</c:f>
              <c:strCache>
                <c:ptCount val="1"/>
                <c:pt idx="0">
                  <c:v>energetischer Einsatz</c:v>
                </c:pt>
              </c:strCache>
            </c:strRef>
          </c:tx>
          <c:spPr>
            <a:solidFill>
              <a:srgbClr val="166E79"/>
            </a:solidFill>
          </c:spPr>
          <c:invertIfNegative val="0"/>
          <c:dLbls>
            <c:numFmt formatCode="#,##0.0" sourceLinked="0"/>
            <c:spPr>
              <a:noFill/>
              <a:ln>
                <a:noFill/>
              </a:ln>
              <a:effectLst/>
            </c:spPr>
            <c:txPr>
              <a:bodyPr/>
              <a:lstStyle/>
              <a:p>
                <a:pPr>
                  <a:defRPr sz="1800"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1.1874107</c:v>
                </c:pt>
                <c:pt idx="1">
                  <c:v>76.490473189050121</c:v>
                </c:pt>
              </c:numCache>
            </c:numRef>
          </c:val>
          <c:extLst>
            <c:ext xmlns:c16="http://schemas.microsoft.com/office/drawing/2014/chart" uri="{C3380CC4-5D6E-409C-BE32-E72D297353CC}">
              <c16:uniqueId val="{00000001-0C7E-4BDA-9B51-FF2B1E2393A4}"/>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txPr>
          <a:bodyPr/>
          <a:lstStyle/>
          <a:p>
            <a:pPr>
              <a:defRPr sz="1800" b="1">
                <a:solidFill>
                  <a:schemeClr val="tx1"/>
                </a:solidFill>
              </a:defRPr>
            </a:pPr>
            <a:endParaRPr lang="de-DE"/>
          </a:p>
        </c:tx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txPr>
          <a:bodyPr/>
          <a:lstStyle/>
          <a:p>
            <a:pPr>
              <a:defRPr b="1">
                <a:solidFill>
                  <a:schemeClr val="tx1"/>
                </a:solidFill>
              </a:defRPr>
            </a:pPr>
            <a:endParaRPr lang="de-DE"/>
          </a:p>
        </c:tx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txPr>
        <a:bodyPr/>
        <a:lstStyle/>
        <a:p>
          <a:pPr>
            <a:defRPr sz="1800" b="1">
              <a:solidFill>
                <a:schemeClr val="tx1"/>
              </a:solidFill>
            </a:defRPr>
          </a:pPr>
          <a:endParaRPr lang="de-DE"/>
        </a:p>
      </c:txPr>
    </c:legend>
    <c:plotVisOnly val="1"/>
    <c:dispBlanksAs val="gap"/>
    <c:showDLblsOverMax val="0"/>
  </c:chart>
  <c:spPr>
    <a:solidFill>
      <a:srgbClr val="EAEAEA"/>
    </a:solidFill>
    <a:ln w="25400">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05850709737279"/>
          <c:y val="0.1375515752465673"/>
          <c:w val="0.41059555555555555"/>
          <c:h val="0.72491442135101469"/>
        </c:manualLayout>
      </c:layout>
      <c:pieChart>
        <c:varyColors val="1"/>
        <c:ser>
          <c:idx val="0"/>
          <c:order val="0"/>
          <c:tx>
            <c:strRef>
              <c:f>'Einsatz erneuerbare'!$B$1</c:f>
              <c:strCache>
                <c:ptCount val="1"/>
                <c:pt idx="0">
                  <c:v>Spalte1</c:v>
                </c:pt>
              </c:strCache>
            </c:strRef>
          </c:tx>
          <c:spPr>
            <a:ln>
              <a:solidFill>
                <a:schemeClr val="bg1"/>
              </a:solidFill>
            </a:ln>
            <a:effectLst/>
          </c:spPr>
          <c:dPt>
            <c:idx val="0"/>
            <c:bubble3D val="0"/>
            <c:spPr>
              <a:solidFill>
                <a:srgbClr val="166E79"/>
              </a:solidFill>
              <a:ln>
                <a:solidFill>
                  <a:schemeClr val="bg1"/>
                </a:solidFill>
              </a:ln>
              <a:effectLst/>
            </c:spPr>
            <c:extLst>
              <c:ext xmlns:c16="http://schemas.microsoft.com/office/drawing/2014/chart" uri="{C3380CC4-5D6E-409C-BE32-E72D297353CC}">
                <c16:uniqueId val="{00000001-C060-431E-8371-6AD5778DFA91}"/>
              </c:ext>
            </c:extLst>
          </c:dPt>
          <c:dPt>
            <c:idx val="1"/>
            <c:bubble3D val="0"/>
            <c:spPr>
              <a:solidFill>
                <a:srgbClr val="003061"/>
              </a:solidFill>
              <a:ln>
                <a:solidFill>
                  <a:schemeClr val="bg1"/>
                </a:solidFill>
              </a:ln>
              <a:effectLst/>
            </c:spPr>
            <c:extLst>
              <c:ext xmlns:c16="http://schemas.microsoft.com/office/drawing/2014/chart" uri="{C3380CC4-5D6E-409C-BE32-E72D297353CC}">
                <c16:uniqueId val="{00000003-C060-431E-8371-6AD5778DFA91}"/>
              </c:ext>
            </c:extLst>
          </c:dPt>
          <c:dPt>
            <c:idx val="2"/>
            <c:bubble3D val="0"/>
            <c:spPr>
              <a:solidFill>
                <a:srgbClr val="BE9528"/>
              </a:solidFill>
              <a:ln>
                <a:solidFill>
                  <a:schemeClr val="bg1"/>
                </a:solidFill>
              </a:ln>
              <a:effectLst/>
            </c:spPr>
            <c:extLst>
              <c:ext xmlns:c16="http://schemas.microsoft.com/office/drawing/2014/chart" uri="{C3380CC4-5D6E-409C-BE32-E72D297353CC}">
                <c16:uniqueId val="{00000005-C060-431E-8371-6AD5778DFA91}"/>
              </c:ext>
            </c:extLst>
          </c:dPt>
          <c:dPt>
            <c:idx val="3"/>
            <c:bubble3D val="0"/>
            <c:explosion val="8"/>
            <c:spPr>
              <a:solidFill>
                <a:srgbClr val="5A7916"/>
              </a:solidFill>
              <a:ln>
                <a:solidFill>
                  <a:schemeClr val="bg1"/>
                </a:solidFill>
              </a:ln>
              <a:effectLst/>
            </c:spPr>
            <c:extLst>
              <c:ext xmlns:c16="http://schemas.microsoft.com/office/drawing/2014/chart" uri="{C3380CC4-5D6E-409C-BE32-E72D297353CC}">
                <c16:uniqueId val="{00000007-C060-431E-8371-6AD5778DFA91}"/>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4215284216332447"/>
                      <c:h val="0.22421875093983262"/>
                    </c:manualLayout>
                  </c15:layout>
                </c:ext>
                <c:ext xmlns:c16="http://schemas.microsoft.com/office/drawing/2014/chart" uri="{C3380CC4-5D6E-409C-BE32-E72D297353CC}">
                  <c16:uniqueId val="{00000001-C060-431E-8371-6AD5778DFA91}"/>
                </c:ext>
              </c:extLst>
            </c:dLbl>
            <c:dLbl>
              <c:idx val="1"/>
              <c:layout>
                <c:manualLayout>
                  <c:x val="-2.2930555555555555E-2"/>
                  <c:y val="0.1121104822810511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C060-431E-8371-6AD5778DFA91}"/>
                </c:ext>
              </c:extLst>
            </c:dLbl>
            <c:dLbl>
              <c:idx val="2"/>
              <c:layout>
                <c:manualLayout>
                  <c:x val="-0.1139040268885254"/>
                  <c:y val="7.027843106590557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C060-431E-8371-6AD5778DFA91}"/>
                </c:ext>
              </c:extLst>
            </c:dLbl>
            <c:dLbl>
              <c:idx val="3"/>
              <c:layout>
                <c:manualLayout>
                  <c:x val="3.9154579311844788E-2"/>
                  <c:y val="1.2029858107823617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84448512801306"/>
                      <c:h val="0.22421875093983262"/>
                    </c:manualLayout>
                  </c15:layout>
                </c:ext>
                <c:ext xmlns:c16="http://schemas.microsoft.com/office/drawing/2014/chart" uri="{C3380CC4-5D6E-409C-BE32-E72D297353CC}">
                  <c16:uniqueId val="{00000007-C060-431E-8371-6AD5778DFA91}"/>
                </c:ext>
              </c:extLst>
            </c:dLbl>
            <c:numFmt formatCode="0%" sourceLinked="0"/>
            <c:spPr>
              <a:noFill/>
              <a:ln>
                <a:noFill/>
              </a:ln>
              <a:effectLst/>
            </c:sp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2.2999999999999998</c:v>
                </c:pt>
              </c:numCache>
            </c:numRef>
          </c:val>
          <c:extLst>
            <c:ext xmlns:c16="http://schemas.microsoft.com/office/drawing/2014/chart" uri="{C3380CC4-5D6E-409C-BE32-E72D297353CC}">
              <c16:uniqueId val="{00000008-C060-431E-8371-6AD5778DFA91}"/>
            </c:ext>
          </c:extLst>
        </c:ser>
        <c:dLbls>
          <c:dLblPos val="bestFit"/>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Tabelle2!$A$64</c:f>
              <c:strCache>
                <c:ptCount val="1"/>
                <c:pt idx="0">
                  <c:v> Produktion</c:v>
                </c:pt>
              </c:strCache>
            </c:strRef>
          </c:tx>
          <c:spPr>
            <a:ln w="44450" cap="rnd">
              <a:solidFill>
                <a:schemeClr val="accent1"/>
              </a:solidFill>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Tabelle2!$D$64:$Q$64</c:f>
              <c:numCache>
                <c:formatCode>0.0</c:formatCode>
                <c:ptCount val="14"/>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numCache>
            </c:numRef>
          </c:val>
          <c:smooth val="0"/>
          <c:extLst>
            <c:ext xmlns:c16="http://schemas.microsoft.com/office/drawing/2014/chart" uri="{C3380CC4-5D6E-409C-BE32-E72D297353CC}">
              <c16:uniqueId val="{00000000-99DC-4380-B1AC-51EB03D1AB38}"/>
            </c:ext>
          </c:extLst>
        </c:ser>
        <c:ser>
          <c:idx val="1"/>
          <c:order val="1"/>
          <c:tx>
            <c:strRef>
              <c:f>Tabelle2!$A$66</c:f>
              <c:strCache>
                <c:ptCount val="1"/>
                <c:pt idx="0">
                  <c:v> Rohstoffverbrauch</c:v>
                </c:pt>
              </c:strCache>
            </c:strRef>
          </c:tx>
          <c:spPr>
            <a:ln w="44450" cap="rnd">
              <a:solidFill>
                <a:schemeClr val="accent2"/>
              </a:solidFill>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Tabelle2!$D$66:$Q$66</c:f>
              <c:numCache>
                <c:formatCode>0.0</c:formatCode>
                <c:ptCount val="14"/>
                <c:pt idx="0">
                  <c:v>108.95139898422659</c:v>
                </c:pt>
                <c:pt idx="1">
                  <c:v>110.90725989616995</c:v>
                </c:pt>
                <c:pt idx="2">
                  <c:v>106.36426806838986</c:v>
                </c:pt>
                <c:pt idx="3">
                  <c:v>106.5278585497299</c:v>
                </c:pt>
                <c:pt idx="4">
                  <c:v>109.06277283370578</c:v>
                </c:pt>
                <c:pt idx="5">
                  <c:v>106.1038552855067</c:v>
                </c:pt>
                <c:pt idx="6">
                  <c:v>110.41341149390615</c:v>
                </c:pt>
                <c:pt idx="7">
                  <c:v>112.28540132606079</c:v>
                </c:pt>
                <c:pt idx="8">
                  <c:v>105.29734498470533</c:v>
                </c:pt>
                <c:pt idx="9">
                  <c:v>100.77527324943927</c:v>
                </c:pt>
                <c:pt idx="10">
                  <c:v>98.47438525299809</c:v>
                </c:pt>
                <c:pt idx="11">
                  <c:v>100</c:v>
                </c:pt>
                <c:pt idx="12">
                  <c:v>86.225010678311392</c:v>
                </c:pt>
                <c:pt idx="13">
                  <c:v>78.435061809320203</c:v>
                </c:pt>
              </c:numCache>
            </c:numRef>
          </c:val>
          <c:smooth val="0"/>
          <c:extLst>
            <c:ext xmlns:c16="http://schemas.microsoft.com/office/drawing/2014/chart" uri="{C3380CC4-5D6E-409C-BE32-E72D297353CC}">
              <c16:uniqueId val="{00000001-99DC-4380-B1AC-51EB03D1AB38}"/>
            </c:ext>
          </c:extLst>
        </c:ser>
        <c:dLbls>
          <c:showLegendKey val="0"/>
          <c:showVal val="0"/>
          <c:showCatName val="0"/>
          <c:showSerName val="0"/>
          <c:showPercent val="0"/>
          <c:showBubbleSize val="0"/>
        </c:dLbls>
        <c:smooth val="0"/>
        <c:axId val="805622192"/>
        <c:axId val="805621472"/>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a:solidFill>
                      <a:schemeClr val="accent3"/>
                    </a:solidFill>
                    <a:round/>
                  </a:ln>
                  <a:effectLst/>
                </c:spPr>
                <c:marker>
                  <c:symbol val="none"/>
                </c:marker>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c:v>
                      </c:pt>
                      <c:pt idx="12">
                        <c:v>85.6</c:v>
                      </c:pt>
                      <c:pt idx="13">
                        <c:v>74.3</c:v>
                      </c:pt>
                    </c:numCache>
                  </c:numRef>
                </c:val>
                <c:smooth val="0"/>
                <c:extLst>
                  <c:ext xmlns:c16="http://schemas.microsoft.com/office/drawing/2014/chart" uri="{C3380CC4-5D6E-409C-BE32-E72D297353CC}">
                    <c16:uniqueId val="{00000002-99DC-4380-B1AC-51EB03D1AB38}"/>
                  </c:ext>
                </c:extLst>
              </c15:ser>
            </c15:filteredLineSeries>
          </c:ext>
        </c:extLst>
      </c:lineChart>
      <c:catAx>
        <c:axId val="805622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05621472"/>
        <c:crosses val="autoZero"/>
        <c:auto val="1"/>
        <c:lblAlgn val="ctr"/>
        <c:lblOffset val="100"/>
        <c:noMultiLvlLbl val="0"/>
      </c:catAx>
      <c:valAx>
        <c:axId val="805621472"/>
        <c:scaling>
          <c:orientation val="minMax"/>
          <c:min val="6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05622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090428407254393E-2"/>
          <c:y val="3.680776038561611E-2"/>
          <c:w val="0.63816728018576496"/>
          <c:h val="0.87674287483651525"/>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EU'!$AA$69:$AK$69</c:f>
              <c:numCache>
                <c:formatCode>General</c:formatCode>
                <c:ptCount val="11"/>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numCache>
            </c:numRef>
          </c:val>
          <c:smooth val="0"/>
          <c:extLst>
            <c:ext xmlns:c16="http://schemas.microsoft.com/office/drawing/2014/chart" uri="{C3380CC4-5D6E-409C-BE32-E72D297353CC}">
              <c16:uniqueId val="{00000000-C580-416E-9A01-012C785092D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EU'!$AA$70:$AK$70</c:f>
              <c:numCache>
                <c:formatCode>General</c:formatCode>
                <c:ptCount val="11"/>
                <c:pt idx="0">
                  <c:v>2.4900000000000002</c:v>
                </c:pt>
                <c:pt idx="1">
                  <c:v>1.9</c:v>
                </c:pt>
                <c:pt idx="2">
                  <c:v>1.82</c:v>
                </c:pt>
                <c:pt idx="3">
                  <c:v>1.88</c:v>
                </c:pt>
                <c:pt idx="4">
                  <c:v>2.37</c:v>
                </c:pt>
                <c:pt idx="5">
                  <c:v>4.6100000000000003</c:v>
                </c:pt>
                <c:pt idx="6">
                  <c:v>6.54</c:v>
                </c:pt>
                <c:pt idx="7">
                  <c:v>9.19</c:v>
                </c:pt>
                <c:pt idx="8">
                  <c:v>6.22</c:v>
                </c:pt>
                <c:pt idx="9">
                  <c:v>5.46</c:v>
                </c:pt>
                <c:pt idx="10">
                  <c:v>4.08</c:v>
                </c:pt>
              </c:numCache>
            </c:numRef>
          </c:val>
          <c:smooth val="0"/>
          <c:extLst>
            <c:ext xmlns:c16="http://schemas.microsoft.com/office/drawing/2014/chart" uri="{C3380CC4-5D6E-409C-BE32-E72D297353CC}">
              <c16:uniqueId val="{00000001-C580-416E-9A01-012C785092D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EU'!$AA$71:$AK$71</c:f>
              <c:numCache>
                <c:formatCode>General</c:formatCode>
                <c:ptCount val="11"/>
                <c:pt idx="0">
                  <c:v>2.68</c:v>
                </c:pt>
                <c:pt idx="1">
                  <c:v>2.5</c:v>
                </c:pt>
                <c:pt idx="2">
                  <c:v>2.2999999999999998</c:v>
                </c:pt>
                <c:pt idx="3">
                  <c:v>2.34</c:v>
                </c:pt>
                <c:pt idx="4">
                  <c:v>2.65</c:v>
                </c:pt>
                <c:pt idx="5">
                  <c:v>3.85</c:v>
                </c:pt>
                <c:pt idx="6">
                  <c:v>5.54</c:v>
                </c:pt>
                <c:pt idx="7">
                  <c:v>7.03</c:v>
                </c:pt>
                <c:pt idx="8">
                  <c:v>7.45</c:v>
                </c:pt>
                <c:pt idx="9">
                  <c:v>6.84</c:v>
                </c:pt>
                <c:pt idx="10">
                  <c:v>5.54</c:v>
                </c:pt>
              </c:numCache>
            </c:numRef>
          </c:val>
          <c:smooth val="0"/>
          <c:extLst>
            <c:ext xmlns:c16="http://schemas.microsoft.com/office/drawing/2014/chart" uri="{C3380CC4-5D6E-409C-BE32-E72D297353CC}">
              <c16:uniqueId val="{00000002-C580-416E-9A01-012C785092D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EU'!$AA$72:$AK$72</c:f>
              <c:numCache>
                <c:formatCode>General</c:formatCode>
                <c:ptCount val="11"/>
                <c:pt idx="0">
                  <c:v>3.18</c:v>
                </c:pt>
                <c:pt idx="1">
                  <c:v>3</c:v>
                </c:pt>
                <c:pt idx="2">
                  <c:v>2.89</c:v>
                </c:pt>
                <c:pt idx="3">
                  <c:v>2.89</c:v>
                </c:pt>
                <c:pt idx="4">
                  <c:v>3.19</c:v>
                </c:pt>
                <c:pt idx="5">
                  <c:v>3.79</c:v>
                </c:pt>
                <c:pt idx="6">
                  <c:v>5.33</c:v>
                </c:pt>
                <c:pt idx="7">
                  <c:v>6.13</c:v>
                </c:pt>
                <c:pt idx="8">
                  <c:v>8.08</c:v>
                </c:pt>
                <c:pt idx="9">
                  <c:v>7.42</c:v>
                </c:pt>
                <c:pt idx="10">
                  <c:v>6.78</c:v>
                </c:pt>
              </c:numCache>
            </c:numRef>
          </c:val>
          <c:smooth val="0"/>
          <c:extLst>
            <c:ext xmlns:c16="http://schemas.microsoft.com/office/drawing/2014/chart" uri="{C3380CC4-5D6E-409C-BE32-E72D297353CC}">
              <c16:uniqueId val="{00000003-C580-416E-9A01-012C785092D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EU'!$AA$73:$AK$73</c:f>
              <c:numCache>
                <c:formatCode>General</c:formatCode>
                <c:ptCount val="11"/>
                <c:pt idx="0">
                  <c:v>3.62</c:v>
                </c:pt>
                <c:pt idx="1">
                  <c:v>3.72</c:v>
                </c:pt>
                <c:pt idx="2">
                  <c:v>3.7</c:v>
                </c:pt>
                <c:pt idx="3">
                  <c:v>3.7</c:v>
                </c:pt>
                <c:pt idx="4">
                  <c:v>4.05</c:v>
                </c:pt>
                <c:pt idx="5">
                  <c:v>4.45</c:v>
                </c:pt>
                <c:pt idx="6">
                  <c:v>5.54</c:v>
                </c:pt>
                <c:pt idx="7">
                  <c:v>6.55</c:v>
                </c:pt>
                <c:pt idx="8">
                  <c:v>9.74</c:v>
                </c:pt>
                <c:pt idx="9">
                  <c:v>8.86</c:v>
                </c:pt>
                <c:pt idx="10">
                  <c:v>8.16</c:v>
                </c:pt>
              </c:numCache>
            </c:numRef>
          </c:val>
          <c:smooth val="0"/>
          <c:extLst>
            <c:ext xmlns:c16="http://schemas.microsoft.com/office/drawing/2014/chart" uri="{C3380CC4-5D6E-409C-BE32-E72D297353CC}">
              <c16:uniqueId val="{00000004-C580-416E-9A01-012C785092D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EU'!$AA$74:$AK$74</c:f>
              <c:numCache>
                <c:formatCode>General</c:formatCode>
                <c:ptCount val="11"/>
                <c:pt idx="0">
                  <c:v>4.16</c:v>
                </c:pt>
                <c:pt idx="1">
                  <c:v>4.2300000000000004</c:v>
                </c:pt>
                <c:pt idx="2">
                  <c:v>4.45</c:v>
                </c:pt>
                <c:pt idx="3">
                  <c:v>4.42</c:v>
                </c:pt>
                <c:pt idx="4">
                  <c:v>4.7</c:v>
                </c:pt>
                <c:pt idx="5">
                  <c:v>5.45</c:v>
                </c:pt>
                <c:pt idx="6">
                  <c:v>6.27</c:v>
                </c:pt>
                <c:pt idx="7">
                  <c:v>7.36</c:v>
                </c:pt>
                <c:pt idx="8">
                  <c:v>10.84</c:v>
                </c:pt>
                <c:pt idx="9">
                  <c:v>9.6999999999999993</c:v>
                </c:pt>
                <c:pt idx="10">
                  <c:v>9.5399999999999991</c:v>
                </c:pt>
              </c:numCache>
            </c:numRef>
          </c:val>
          <c:smooth val="0"/>
          <c:extLst>
            <c:ext xmlns:c16="http://schemas.microsoft.com/office/drawing/2014/chart" uri="{C3380CC4-5D6E-409C-BE32-E72D297353CC}">
              <c16:uniqueId val="{00000005-C580-416E-9A01-012C785092D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0"/>
          <c:order val="0"/>
          <c:spPr>
            <a:solidFill>
              <a:schemeClr val="accent4"/>
            </a:solidFill>
            <a:ln>
              <a:noFill/>
            </a:ln>
            <a:effectLst/>
          </c:spPr>
          <c:invertIfNegative val="0"/>
          <c:dPt>
            <c:idx val="2"/>
            <c:invertIfNegative val="0"/>
            <c:bubble3D val="0"/>
            <c:spPr>
              <a:solidFill>
                <a:schemeClr val="accent4"/>
              </a:solidFill>
              <a:ln>
                <a:noFill/>
              </a:ln>
              <a:effectLst/>
            </c:spPr>
            <c:extLst xmlns:c15="http://schemas.microsoft.com/office/drawing/2012/chart">
              <c:ext xmlns:c16="http://schemas.microsoft.com/office/drawing/2014/chart" uri="{C3380CC4-5D6E-409C-BE32-E72D297353CC}">
                <c16:uniqueId val="{00000001-3305-4300-A971-C7B76DA619E0}"/>
              </c:ext>
            </c:extLst>
          </c:dPt>
          <c:dPt>
            <c:idx val="6"/>
            <c:invertIfNegative val="0"/>
            <c:bubble3D val="0"/>
            <c:spPr>
              <a:solidFill>
                <a:schemeClr val="accent4"/>
              </a:solidFill>
              <a:ln>
                <a:noFill/>
              </a:ln>
              <a:effectLst/>
            </c:spPr>
            <c:extLst xmlns:c15="http://schemas.microsoft.com/office/drawing/2012/chart">
              <c:ext xmlns:c16="http://schemas.microsoft.com/office/drawing/2014/chart" uri="{C3380CC4-5D6E-409C-BE32-E72D297353CC}">
                <c16:uniqueId val="{00000003-3305-4300-A971-C7B76DA619E0}"/>
              </c:ext>
            </c:extLst>
          </c:dPt>
          <c:dPt>
            <c:idx val="8"/>
            <c:invertIfNegative val="0"/>
            <c:bubble3D val="0"/>
            <c:spPr>
              <a:solidFill>
                <a:schemeClr val="accent4"/>
              </a:solidFill>
              <a:ln>
                <a:noFill/>
              </a:ln>
              <a:effectLst/>
            </c:spPr>
            <c:extLst>
              <c:ext xmlns:c16="http://schemas.microsoft.com/office/drawing/2014/chart" uri="{C3380CC4-5D6E-409C-BE32-E72D297353CC}">
                <c16:uniqueId val="{00000005-3305-4300-A971-C7B76DA619E0}"/>
              </c:ext>
            </c:extLst>
          </c:dPt>
          <c:dPt>
            <c:idx val="9"/>
            <c:invertIfNegative val="0"/>
            <c:bubble3D val="0"/>
            <c:spPr>
              <a:solidFill>
                <a:schemeClr val="accent4">
                  <a:lumMod val="75000"/>
                </a:schemeClr>
              </a:solidFill>
              <a:ln>
                <a:noFill/>
              </a:ln>
              <a:effectLst/>
            </c:spPr>
            <c:extLst>
              <c:ext xmlns:c16="http://schemas.microsoft.com/office/drawing/2014/chart" uri="{C3380CC4-5D6E-409C-BE32-E72D297353CC}">
                <c16:uniqueId val="{00000007-3305-4300-A971-C7B76DA619E0}"/>
              </c:ext>
            </c:extLst>
          </c:dPt>
          <c:dPt>
            <c:idx val="10"/>
            <c:invertIfNegative val="0"/>
            <c:bubble3D val="0"/>
            <c:spPr>
              <a:solidFill>
                <a:schemeClr val="accent4"/>
              </a:solidFill>
              <a:ln>
                <a:noFill/>
              </a:ln>
              <a:effectLst/>
            </c:spPr>
            <c:extLst>
              <c:ext xmlns:c16="http://schemas.microsoft.com/office/drawing/2014/chart" uri="{C3380CC4-5D6E-409C-BE32-E72D297353CC}">
                <c16:uniqueId val="{00000009-3305-4300-A971-C7B76DA619E0}"/>
              </c:ext>
            </c:extLst>
          </c:dPt>
          <c:dPt>
            <c:idx val="11"/>
            <c:invertIfNegative val="0"/>
            <c:bubble3D val="0"/>
            <c:spPr>
              <a:solidFill>
                <a:schemeClr val="accent2"/>
              </a:solidFill>
              <a:ln>
                <a:noFill/>
              </a:ln>
              <a:effectLst/>
            </c:spPr>
            <c:extLst>
              <c:ext xmlns:c16="http://schemas.microsoft.com/office/drawing/2014/chart" uri="{C3380CC4-5D6E-409C-BE32-E72D297353CC}">
                <c16:uniqueId val="{0000000B-3305-4300-A971-C7B76DA619E0}"/>
              </c:ext>
            </c:extLst>
          </c:dPt>
          <c:dPt>
            <c:idx val="13"/>
            <c:invertIfNegative val="0"/>
            <c:bubble3D val="0"/>
            <c:extLst>
              <c:ext xmlns:c16="http://schemas.microsoft.com/office/drawing/2014/chart" uri="{C3380CC4-5D6E-409C-BE32-E72D297353CC}">
                <c16:uniqueId val="{0000000C-3305-4300-A971-C7B76DA619E0}"/>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'Gaspreis_Vergleich EU'!$B$26:$B$44</c:f>
              <c:strCache>
                <c:ptCount val="19"/>
                <c:pt idx="0">
                  <c:v>Turkey</c:v>
                </c:pt>
                <c:pt idx="1">
                  <c:v>Greece</c:v>
                </c:pt>
                <c:pt idx="2">
                  <c:v>Spain</c:v>
                </c:pt>
                <c:pt idx="3">
                  <c:v>Belgium</c:v>
                </c:pt>
                <c:pt idx="4">
                  <c:v>Portugal</c:v>
                </c:pt>
                <c:pt idx="5">
                  <c:v>France</c:v>
                </c:pt>
                <c:pt idx="6">
                  <c:v>Austria</c:v>
                </c:pt>
                <c:pt idx="7">
                  <c:v>Denmark</c:v>
                </c:pt>
                <c:pt idx="8">
                  <c:v>Italy</c:v>
                </c:pt>
                <c:pt idx="9">
                  <c:v>European Union (27)</c:v>
                </c:pt>
                <c:pt idx="10">
                  <c:v>Czech Republic</c:v>
                </c:pt>
                <c:pt idx="11">
                  <c:v>Germany</c:v>
                </c:pt>
                <c:pt idx="12">
                  <c:v>Ireland</c:v>
                </c:pt>
                <c:pt idx="13">
                  <c:v>Hungary</c:v>
                </c:pt>
                <c:pt idx="14">
                  <c:v>Poland</c:v>
                </c:pt>
                <c:pt idx="15">
                  <c:v>Slovakia</c:v>
                </c:pt>
                <c:pt idx="16">
                  <c:v>Netherlands</c:v>
                </c:pt>
                <c:pt idx="17">
                  <c:v>Finland</c:v>
                </c:pt>
                <c:pt idx="18">
                  <c:v>Sweden</c:v>
                </c:pt>
              </c:strCache>
            </c:strRef>
          </c:cat>
          <c:val>
            <c:numRef>
              <c:f>'Gaspreis_Vergleich EU'!$G$26:$G$44</c:f>
              <c:numCache>
                <c:formatCode>0.0</c:formatCode>
                <c:ptCount val="19"/>
                <c:pt idx="0">
                  <c:v>3.3</c:v>
                </c:pt>
                <c:pt idx="1">
                  <c:v>3.41</c:v>
                </c:pt>
                <c:pt idx="2">
                  <c:v>3.89</c:v>
                </c:pt>
                <c:pt idx="3">
                  <c:v>4.03</c:v>
                </c:pt>
                <c:pt idx="4">
                  <c:v>4.21</c:v>
                </c:pt>
                <c:pt idx="5">
                  <c:v>4.4800000000000004</c:v>
                </c:pt>
                <c:pt idx="6">
                  <c:v>4.54</c:v>
                </c:pt>
                <c:pt idx="7">
                  <c:v>4.54</c:v>
                </c:pt>
                <c:pt idx="8">
                  <c:v>4.8</c:v>
                </c:pt>
                <c:pt idx="9">
                  <c:v>5</c:v>
                </c:pt>
                <c:pt idx="10">
                  <c:v>5.43</c:v>
                </c:pt>
                <c:pt idx="11">
                  <c:v>5.54</c:v>
                </c:pt>
                <c:pt idx="12">
                  <c:v>5.59</c:v>
                </c:pt>
                <c:pt idx="13">
                  <c:v>5.66</c:v>
                </c:pt>
                <c:pt idx="14">
                  <c:v>5.9</c:v>
                </c:pt>
                <c:pt idx="15">
                  <c:v>5.97</c:v>
                </c:pt>
                <c:pt idx="16">
                  <c:v>6.23</c:v>
                </c:pt>
                <c:pt idx="17">
                  <c:v>8.25</c:v>
                </c:pt>
                <c:pt idx="18">
                  <c:v>8.74</c:v>
                </c:pt>
              </c:numCache>
            </c:numRef>
          </c:val>
          <c:extLst xmlns:c15="http://schemas.microsoft.com/office/drawing/2012/chart">
            <c:ext xmlns:c16="http://schemas.microsoft.com/office/drawing/2014/chart" uri="{C3380CC4-5D6E-409C-BE32-E72D297353CC}">
              <c16:uniqueId val="{0000000D-3305-4300-A971-C7B76DA619E0}"/>
            </c:ext>
          </c:extLst>
        </c:ser>
        <c:dLbls>
          <c:dLblPos val="outEnd"/>
          <c:showLegendKey val="0"/>
          <c:showVal val="1"/>
          <c:showCatName val="0"/>
          <c:showSerName val="0"/>
          <c:showPercent val="0"/>
          <c:showBubbleSize val="0"/>
        </c:dLbls>
        <c:gapWidth val="25"/>
        <c:axId val="698375584"/>
        <c:axId val="698375976"/>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0.0"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157592592592592E-2"/>
          <c:y val="4.1742673625339288E-2"/>
          <c:w val="0.94171722129951518"/>
          <c:h val="0.64469068328742629"/>
        </c:manualLayout>
      </c:layout>
      <c:lineChart>
        <c:grouping val="standard"/>
        <c:varyColors val="0"/>
        <c:ser>
          <c:idx val="0"/>
          <c:order val="0"/>
          <c:tx>
            <c:strRef>
              <c:f>Gaspreise_Vergleich!$E$3</c:f>
              <c:strCache>
                <c:ptCount val="1"/>
                <c:pt idx="0">
                  <c:v> Natural gas price, USA</c:v>
                </c:pt>
              </c:strCache>
            </c:strRef>
          </c:tx>
          <c:spPr>
            <a:ln w="38100" cap="rnd">
              <a:solidFill>
                <a:srgbClr val="166E79"/>
              </a:solidFill>
              <a:round/>
            </a:ln>
            <a:effectLst/>
          </c:spPr>
          <c:marker>
            <c:symbol val="none"/>
          </c:marker>
          <c:dLbls>
            <c:dLbl>
              <c:idx val="0"/>
              <c:layout>
                <c:manualLayout>
                  <c:x val="-3.8801914827934464E-2"/>
                  <c:y val="4.828788125305064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B26-4F15-B5BE-260E2D9A1730}"/>
                </c:ext>
              </c:extLst>
            </c:dLbl>
            <c:dLbl>
              <c:idx val="5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B26-4F15-B5BE-260E2D9A1730}"/>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Gaspreise_Vergleich!$D$113:$D$172</c:f>
              <c:strCache>
                <c:ptCount val="54"/>
                <c:pt idx="5">
                  <c:v>2020</c:v>
                </c:pt>
                <c:pt idx="17">
                  <c:v>2021</c:v>
                </c:pt>
                <c:pt idx="29">
                  <c:v>2022</c:v>
                </c:pt>
                <c:pt idx="41">
                  <c:v>2023</c:v>
                </c:pt>
                <c:pt idx="53">
                  <c:v>2024</c:v>
                </c:pt>
              </c:strCache>
            </c:strRef>
          </c:cat>
          <c:val>
            <c:numRef>
              <c:f>Gaspreise_Vergleich!$E$113:$E$172</c:f>
              <c:numCache>
                <c:formatCode>0.00</c:formatCode>
                <c:ptCount val="60"/>
                <c:pt idx="0">
                  <c:v>6.2417599874471508</c:v>
                </c:pt>
                <c:pt idx="1">
                  <c:v>5.9944804591898766</c:v>
                </c:pt>
                <c:pt idx="2">
                  <c:v>5.5291930811791623</c:v>
                </c:pt>
                <c:pt idx="3">
                  <c:v>5.4615627355517251</c:v>
                </c:pt>
                <c:pt idx="4">
                  <c:v>5.4850286296613122</c:v>
                </c:pt>
                <c:pt idx="5">
                  <c:v>4.8894731460762211</c:v>
                </c:pt>
                <c:pt idx="6">
                  <c:v>5.1650947935127363</c:v>
                </c:pt>
                <c:pt idx="7">
                  <c:v>6.6399445358223224</c:v>
                </c:pt>
                <c:pt idx="8">
                  <c:v>5.5516748111595309</c:v>
                </c:pt>
                <c:pt idx="9">
                  <c:v>6.5121918404488168</c:v>
                </c:pt>
                <c:pt idx="10">
                  <c:v>7.4598443661923408</c:v>
                </c:pt>
                <c:pt idx="11">
                  <c:v>7.1178339885143549</c:v>
                </c:pt>
                <c:pt idx="12">
                  <c:v>7.4727331551249678</c:v>
                </c:pt>
                <c:pt idx="13">
                  <c:v>14.285698946897396</c:v>
                </c:pt>
                <c:pt idx="14">
                  <c:v>7.3539265637084403</c:v>
                </c:pt>
                <c:pt idx="15">
                  <c:v>7.4344182840504178</c:v>
                </c:pt>
                <c:pt idx="16">
                  <c:v>8.1143009164554769</c:v>
                </c:pt>
                <c:pt idx="17">
                  <c:v>9.153614451683378</c:v>
                </c:pt>
                <c:pt idx="18">
                  <c:v>10.978194819629113</c:v>
                </c:pt>
                <c:pt idx="19">
                  <c:v>11.734961447402219</c:v>
                </c:pt>
                <c:pt idx="20">
                  <c:v>14.817159814002004</c:v>
                </c:pt>
                <c:pt idx="21">
                  <c:v>16.112155733363512</c:v>
                </c:pt>
                <c:pt idx="22">
                  <c:v>14.99979136006912</c:v>
                </c:pt>
                <c:pt idx="23">
                  <c:v>11.267251480871165</c:v>
                </c:pt>
                <c:pt idx="24">
                  <c:v>13.066204371156902</c:v>
                </c:pt>
                <c:pt idx="25">
                  <c:v>14.012283622482926</c:v>
                </c:pt>
                <c:pt idx="26">
                  <c:v>15.123476288259985</c:v>
                </c:pt>
                <c:pt idx="27">
                  <c:v>20.596480404201408</c:v>
                </c:pt>
                <c:pt idx="28">
                  <c:v>26.245977985870319</c:v>
                </c:pt>
                <c:pt idx="29">
                  <c:v>24.782107602332033</c:v>
                </c:pt>
                <c:pt idx="30">
                  <c:v>24.323451128931961</c:v>
                </c:pt>
                <c:pt idx="31">
                  <c:v>29.598172495737014</c:v>
                </c:pt>
                <c:pt idx="32">
                  <c:v>26.744864987690935</c:v>
                </c:pt>
                <c:pt idx="33">
                  <c:v>19.514074809039908</c:v>
                </c:pt>
                <c:pt idx="34">
                  <c:v>17.650750106708141</c:v>
                </c:pt>
                <c:pt idx="35">
                  <c:v>17.73256719907754</c:v>
                </c:pt>
                <c:pt idx="36">
                  <c:v>10.369818123225196</c:v>
                </c:pt>
                <c:pt idx="37">
                  <c:v>7.5904627127613855</c:v>
                </c:pt>
                <c:pt idx="38">
                  <c:v>7.3460164862662554</c:v>
                </c:pt>
                <c:pt idx="39">
                  <c:v>6.7231758600955969</c:v>
                </c:pt>
                <c:pt idx="40">
                  <c:v>6.7388855367554923</c:v>
                </c:pt>
                <c:pt idx="41">
                  <c:v>6.8727583411177156</c:v>
                </c:pt>
                <c:pt idx="42">
                  <c:v>7.8808190730772569</c:v>
                </c:pt>
                <c:pt idx="43">
                  <c:v>8.0838574120627307</c:v>
                </c:pt>
                <c:pt idx="44">
                  <c:v>8.429752752378576</c:v>
                </c:pt>
                <c:pt idx="45">
                  <c:v>9.6540059497929036</c:v>
                </c:pt>
                <c:pt idx="46">
                  <c:v>8.5505592146223055</c:v>
                </c:pt>
                <c:pt idx="47">
                  <c:v>7.9067924755551768</c:v>
                </c:pt>
                <c:pt idx="48">
                  <c:v>9.9520015390433869</c:v>
                </c:pt>
                <c:pt idx="49">
                  <c:v>5.440145405073225</c:v>
                </c:pt>
                <c:pt idx="50">
                  <c:v>4.7073870819799843</c:v>
                </c:pt>
                <c:pt idx="51">
                  <c:v>5.0784550201486081</c:v>
                </c:pt>
                <c:pt idx="52">
                  <c:v>6.7264508664899658</c:v>
                </c:pt>
                <c:pt idx="53">
                  <c:v>7.9675838134653709</c:v>
                </c:pt>
                <c:pt idx="54">
                  <c:v>6.5294495600367446</c:v>
                </c:pt>
                <c:pt idx="55">
                  <c:v>6.1670772724433292</c:v>
                </c:pt>
                <c:pt idx="56">
                  <c:v>6.9152245523540694</c:v>
                </c:pt>
                <c:pt idx="57">
                  <c:v>6.9084602746300563</c:v>
                </c:pt>
                <c:pt idx="58">
                  <c:v>6.7552700535445034</c:v>
                </c:pt>
                <c:pt idx="59">
                  <c:v>9.8430794377159394</c:v>
                </c:pt>
              </c:numCache>
            </c:numRef>
          </c:val>
          <c:smooth val="0"/>
          <c:extLst>
            <c:ext xmlns:c16="http://schemas.microsoft.com/office/drawing/2014/chart" uri="{C3380CC4-5D6E-409C-BE32-E72D297353CC}">
              <c16:uniqueId val="{00000002-4B26-4F15-B5BE-260E2D9A1730}"/>
            </c:ext>
          </c:extLst>
        </c:ser>
        <c:ser>
          <c:idx val="1"/>
          <c:order val="1"/>
          <c:tx>
            <c:strRef>
              <c:f>Gaspreise_Vergleich!$F$3</c:f>
              <c:strCache>
                <c:ptCount val="1"/>
                <c:pt idx="0">
                  <c:v> Natural gas, Europe</c:v>
                </c:pt>
              </c:strCache>
            </c:strRef>
          </c:tx>
          <c:spPr>
            <a:ln w="38100" cap="rnd">
              <a:solidFill>
                <a:srgbClr val="BE9528"/>
              </a:solidFill>
              <a:round/>
            </a:ln>
            <a:effectLst/>
          </c:spPr>
          <c:marker>
            <c:symbol val="none"/>
          </c:marker>
          <c:dLbls>
            <c:dLbl>
              <c:idx val="0"/>
              <c:layout>
                <c:manualLayout>
                  <c:x val="-3.9161530974559759E-2"/>
                  <c:y val="-1.1497401110797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B26-4F15-B5BE-260E2D9A1730}"/>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Gaspreise_Vergleich!$D$113:$D$172</c:f>
              <c:strCache>
                <c:ptCount val="54"/>
                <c:pt idx="5">
                  <c:v>2020</c:v>
                </c:pt>
                <c:pt idx="17">
                  <c:v>2021</c:v>
                </c:pt>
                <c:pt idx="29">
                  <c:v>2022</c:v>
                </c:pt>
                <c:pt idx="41">
                  <c:v>2023</c:v>
                </c:pt>
                <c:pt idx="53">
                  <c:v>2024</c:v>
                </c:pt>
              </c:strCache>
            </c:strRef>
          </c:cat>
          <c:val>
            <c:numRef>
              <c:f>Gaspreise_Vergleich!$F$113:$F$172</c:f>
              <c:numCache>
                <c:formatCode>0.00</c:formatCode>
                <c:ptCount val="60"/>
                <c:pt idx="0">
                  <c:v>11.169028829257163</c:v>
                </c:pt>
                <c:pt idx="1">
                  <c:v>9.098336084706947</c:v>
                </c:pt>
                <c:pt idx="2">
                  <c:v>8.385757932174311</c:v>
                </c:pt>
                <c:pt idx="3">
                  <c:v>6.6606772235877187</c:v>
                </c:pt>
                <c:pt idx="4">
                  <c:v>4.9300000001888904</c:v>
                </c:pt>
                <c:pt idx="5">
                  <c:v>5.3120000002074752</c:v>
                </c:pt>
                <c:pt idx="6">
                  <c:v>5.3610644685043924</c:v>
                </c:pt>
                <c:pt idx="7">
                  <c:v>8.2560000003221212</c:v>
                </c:pt>
                <c:pt idx="8">
                  <c:v>11.435939281296051</c:v>
                </c:pt>
                <c:pt idx="9">
                  <c:v>14.168980892251303</c:v>
                </c:pt>
                <c:pt idx="10">
                  <c:v>13.938644704012983</c:v>
                </c:pt>
                <c:pt idx="11">
                  <c:v>16.41895160290953</c:v>
                </c:pt>
                <c:pt idx="12">
                  <c:v>20.376694602681262</c:v>
                </c:pt>
                <c:pt idx="13">
                  <c:v>17.369564143494667</c:v>
                </c:pt>
                <c:pt idx="14">
                  <c:v>17.569904362359861</c:v>
                </c:pt>
                <c:pt idx="15">
                  <c:v>20.357249687710972</c:v>
                </c:pt>
                <c:pt idx="16">
                  <c:v>25.027120369774565</c:v>
                </c:pt>
                <c:pt idx="17">
                  <c:v>29.176263801211054</c:v>
                </c:pt>
                <c:pt idx="18">
                  <c:v>36.107000001346712</c:v>
                </c:pt>
                <c:pt idx="19">
                  <c:v>44.714000001668225</c:v>
                </c:pt>
                <c:pt idx="20">
                  <c:v>66.2152496201616</c:v>
                </c:pt>
                <c:pt idx="21">
                  <c:v>91.333000003438698</c:v>
                </c:pt>
                <c:pt idx="22">
                  <c:v>82.578467148697626</c:v>
                </c:pt>
                <c:pt idx="23">
                  <c:v>114.78584466105906</c:v>
                </c:pt>
                <c:pt idx="24">
                  <c:v>85.230175007626755</c:v>
                </c:pt>
                <c:pt idx="25">
                  <c:v>81.918221921616947</c:v>
                </c:pt>
                <c:pt idx="26">
                  <c:v>131.27400000491798</c:v>
                </c:pt>
                <c:pt idx="27">
                  <c:v>101.5669174638408</c:v>
                </c:pt>
                <c:pt idx="28">
                  <c:v>94.087000003532552</c:v>
                </c:pt>
                <c:pt idx="29">
                  <c:v>108.36998978258384</c:v>
                </c:pt>
                <c:pt idx="30">
                  <c:v>172.06536399114088</c:v>
                </c:pt>
                <c:pt idx="31">
                  <c:v>235.9782973034817</c:v>
                </c:pt>
                <c:pt idx="32">
                  <c:v>203.62128231780795</c:v>
                </c:pt>
                <c:pt idx="33">
                  <c:v>135.50657562078558</c:v>
                </c:pt>
                <c:pt idx="34">
                  <c:v>119.49112695283429</c:v>
                </c:pt>
                <c:pt idx="35">
                  <c:v>116.14705855567466</c:v>
                </c:pt>
                <c:pt idx="36">
                  <c:v>63.952611665505252</c:v>
                </c:pt>
                <c:pt idx="37">
                  <c:v>52.661740179301319</c:v>
                </c:pt>
                <c:pt idx="38">
                  <c:v>44.020887821579691</c:v>
                </c:pt>
                <c:pt idx="39">
                  <c:v>42.062328593840931</c:v>
                </c:pt>
                <c:pt idx="40">
                  <c:v>31.737676850668787</c:v>
                </c:pt>
                <c:pt idx="41">
                  <c:v>32.580994097175292</c:v>
                </c:pt>
                <c:pt idx="42">
                  <c:v>29.453663321773341</c:v>
                </c:pt>
                <c:pt idx="43">
                  <c:v>35.006416721447323</c:v>
                </c:pt>
                <c:pt idx="44">
                  <c:v>36.884903408331311</c:v>
                </c:pt>
                <c:pt idx="45">
                  <c:v>47.063544070694128</c:v>
                </c:pt>
                <c:pt idx="46">
                  <c:v>45.730069209696047</c:v>
                </c:pt>
                <c:pt idx="47">
                  <c:v>36.010590205884334</c:v>
                </c:pt>
                <c:pt idx="48">
                  <c:v>29.911742687955186</c:v>
                </c:pt>
                <c:pt idx="49">
                  <c:v>25.755840297413467</c:v>
                </c:pt>
                <c:pt idx="50">
                  <c:v>26.84559023279866</c:v>
                </c:pt>
                <c:pt idx="51">
                  <c:v>28.896078300865746</c:v>
                </c:pt>
                <c:pt idx="52">
                  <c:v>31.947219202076262</c:v>
                </c:pt>
                <c:pt idx="53">
                  <c:v>34.470203551805113</c:v>
                </c:pt>
                <c:pt idx="54">
                  <c:v>32.5570020299985</c:v>
                </c:pt>
                <c:pt idx="55">
                  <c:v>38.34351770939822</c:v>
                </c:pt>
                <c:pt idx="56">
                  <c:v>36.205259680824071</c:v>
                </c:pt>
                <c:pt idx="57">
                  <c:v>40.430414344878422</c:v>
                </c:pt>
                <c:pt idx="58">
                  <c:v>44.702587772129952</c:v>
                </c:pt>
                <c:pt idx="59">
                  <c:v>45.11952801010127</c:v>
                </c:pt>
              </c:numCache>
            </c:numRef>
          </c:val>
          <c:smooth val="0"/>
          <c:extLst>
            <c:ext xmlns:c16="http://schemas.microsoft.com/office/drawing/2014/chart" uri="{C3380CC4-5D6E-409C-BE32-E72D297353CC}">
              <c16:uniqueId val="{00000004-4B26-4F15-B5BE-260E2D9A1730}"/>
            </c:ext>
          </c:extLst>
        </c:ser>
        <c:ser>
          <c:idx val="2"/>
          <c:order val="2"/>
          <c:tx>
            <c:strRef>
              <c:f>Gaspreise_Vergleich!$G$3</c:f>
              <c:strCache>
                <c:ptCount val="1"/>
                <c:pt idx="0">
                  <c:v> Liquified natural gas price, Japan</c:v>
                </c:pt>
              </c:strCache>
            </c:strRef>
          </c:tx>
          <c:spPr>
            <a:ln w="38100" cap="rnd">
              <a:solidFill>
                <a:srgbClr val="FF5C33"/>
              </a:solidFill>
              <a:round/>
            </a:ln>
            <a:effectLst/>
          </c:spPr>
          <c:marker>
            <c:symbol val="none"/>
          </c:marker>
          <c:dLbls>
            <c:dLbl>
              <c:idx val="5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B26-4F15-B5BE-260E2D9A1730}"/>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Gaspreise_Vergleich!$D$113:$D$172</c:f>
              <c:strCache>
                <c:ptCount val="54"/>
                <c:pt idx="5">
                  <c:v>2020</c:v>
                </c:pt>
                <c:pt idx="17">
                  <c:v>2021</c:v>
                </c:pt>
                <c:pt idx="29">
                  <c:v>2022</c:v>
                </c:pt>
                <c:pt idx="41">
                  <c:v>2023</c:v>
                </c:pt>
                <c:pt idx="53">
                  <c:v>2024</c:v>
                </c:pt>
              </c:strCache>
            </c:strRef>
          </c:cat>
          <c:val>
            <c:numRef>
              <c:f>Gaspreise_Vergleich!$G$113:$G$172</c:f>
              <c:numCache>
                <c:formatCode>0.00</c:formatCode>
                <c:ptCount val="60"/>
                <c:pt idx="0">
                  <c:v>30.392499041027708</c:v>
                </c:pt>
                <c:pt idx="1">
                  <c:v>30.959374840908133</c:v>
                </c:pt>
                <c:pt idx="2">
                  <c:v>31.499751597405783</c:v>
                </c:pt>
                <c:pt idx="3">
                  <c:v>31.444607435648351</c:v>
                </c:pt>
                <c:pt idx="4">
                  <c:v>31.534695704477336</c:v>
                </c:pt>
                <c:pt idx="5">
                  <c:v>27.196539588297515</c:v>
                </c:pt>
                <c:pt idx="6">
                  <c:v>23.177575563333143</c:v>
                </c:pt>
                <c:pt idx="7">
                  <c:v>18.29991704579847</c:v>
                </c:pt>
                <c:pt idx="8">
                  <c:v>17.025543404623232</c:v>
                </c:pt>
                <c:pt idx="9">
                  <c:v>17.906006957180921</c:v>
                </c:pt>
                <c:pt idx="10">
                  <c:v>19.760056776593547</c:v>
                </c:pt>
                <c:pt idx="11">
                  <c:v>21.479396710668016</c:v>
                </c:pt>
                <c:pt idx="12">
                  <c:v>25.242131525722236</c:v>
                </c:pt>
                <c:pt idx="13">
                  <c:v>27.864115514426754</c:v>
                </c:pt>
                <c:pt idx="14">
                  <c:v>22.639746335274396</c:v>
                </c:pt>
                <c:pt idx="15">
                  <c:v>23.575919580386291</c:v>
                </c:pt>
                <c:pt idx="16">
                  <c:v>25.046609942331234</c:v>
                </c:pt>
                <c:pt idx="17">
                  <c:v>27.235988960832199</c:v>
                </c:pt>
                <c:pt idx="18">
                  <c:v>29.899355364902199</c:v>
                </c:pt>
                <c:pt idx="19">
                  <c:v>31.308099605459631</c:v>
                </c:pt>
                <c:pt idx="20">
                  <c:v>33.161814562210807</c:v>
                </c:pt>
                <c:pt idx="21">
                  <c:v>36.403575786053914</c:v>
                </c:pt>
                <c:pt idx="22">
                  <c:v>45.600856419232549</c:v>
                </c:pt>
                <c:pt idx="23">
                  <c:v>46.251443749467462</c:v>
                </c:pt>
                <c:pt idx="24">
                  <c:v>44.290164798312198</c:v>
                </c:pt>
                <c:pt idx="25">
                  <c:v>51.128690032832793</c:v>
                </c:pt>
                <c:pt idx="26">
                  <c:v>46.793888499261762</c:v>
                </c:pt>
                <c:pt idx="27">
                  <c:v>51.368276610242731</c:v>
                </c:pt>
                <c:pt idx="28">
                  <c:v>53.796598720313533</c:v>
                </c:pt>
                <c:pt idx="29">
                  <c:v>50.16462009438807</c:v>
                </c:pt>
                <c:pt idx="30">
                  <c:v>63.29090089496605</c:v>
                </c:pt>
                <c:pt idx="31">
                  <c:v>71.459732874318419</c:v>
                </c:pt>
                <c:pt idx="32">
                  <c:v>81.768028555532553</c:v>
                </c:pt>
                <c:pt idx="33">
                  <c:v>75.846971082500247</c:v>
                </c:pt>
                <c:pt idx="34">
                  <c:v>65.514281453126017</c:v>
                </c:pt>
                <c:pt idx="35">
                  <c:v>66.305372959884025</c:v>
                </c:pt>
                <c:pt idx="36">
                  <c:v>63.986886125910075</c:v>
                </c:pt>
                <c:pt idx="37">
                  <c:v>58.642756394329851</c:v>
                </c:pt>
                <c:pt idx="38">
                  <c:v>51.099660522669836</c:v>
                </c:pt>
                <c:pt idx="39">
                  <c:v>44.692779120006804</c:v>
                </c:pt>
                <c:pt idx="40">
                  <c:v>42.166059139379527</c:v>
                </c:pt>
                <c:pt idx="41">
                  <c:v>39.910822859260385</c:v>
                </c:pt>
                <c:pt idx="42">
                  <c:v>40.079581220311816</c:v>
                </c:pt>
                <c:pt idx="43">
                  <c:v>39.235636051976158</c:v>
                </c:pt>
                <c:pt idx="44">
                  <c:v>38.997053003251686</c:v>
                </c:pt>
                <c:pt idx="45">
                  <c:v>40.765713096366284</c:v>
                </c:pt>
                <c:pt idx="46">
                  <c:v>40.168454251270276</c:v>
                </c:pt>
                <c:pt idx="47">
                  <c:v>45.189189587982227</c:v>
                </c:pt>
                <c:pt idx="48">
                  <c:v>44.882426110976937</c:v>
                </c:pt>
                <c:pt idx="49">
                  <c:v>43.129825882468431</c:v>
                </c:pt>
                <c:pt idx="50">
                  <c:v>41.382665107432011</c:v>
                </c:pt>
                <c:pt idx="51">
                  <c:v>37.778367241625809</c:v>
                </c:pt>
                <c:pt idx="52">
                  <c:v>38.38468754016823</c:v>
                </c:pt>
                <c:pt idx="53">
                  <c:v>38.472527918659559</c:v>
                </c:pt>
                <c:pt idx="54">
                  <c:v>39.303706451737696</c:v>
                </c:pt>
                <c:pt idx="55">
                  <c:v>41.271782151388507</c:v>
                </c:pt>
                <c:pt idx="56">
                  <c:v>39.845882363917603</c:v>
                </c:pt>
                <c:pt idx="57">
                  <c:v>39.243946198170562</c:v>
                </c:pt>
                <c:pt idx="58">
                  <c:v>41.15990181091955</c:v>
                </c:pt>
                <c:pt idx="59">
                  <c:v>41.548742474198747</c:v>
                </c:pt>
              </c:numCache>
            </c:numRef>
          </c:val>
          <c:smooth val="0"/>
          <c:extLst>
            <c:ext xmlns:c16="http://schemas.microsoft.com/office/drawing/2014/chart" uri="{C3380CC4-5D6E-409C-BE32-E72D297353CC}">
              <c16:uniqueId val="{00000006-4B26-4F15-B5BE-260E2D9A1730}"/>
            </c:ext>
          </c:extLst>
        </c:ser>
        <c:dLbls>
          <c:showLegendKey val="0"/>
          <c:showVal val="0"/>
          <c:showCatName val="0"/>
          <c:showSerName val="0"/>
          <c:showPercent val="0"/>
          <c:showBubbleSize val="0"/>
        </c:dLbls>
        <c:smooth val="0"/>
        <c:axId val="698376368"/>
        <c:axId val="698375192"/>
      </c:lineChart>
      <c:catAx>
        <c:axId val="698376368"/>
        <c:scaling>
          <c:orientation val="minMax"/>
        </c:scaling>
        <c:delete val="0"/>
        <c:axPos val="b"/>
        <c:majorGridlines>
          <c:spPr>
            <a:ln w="9525" cap="flat" cmpd="sng" algn="ctr">
              <a:solidFill>
                <a:srgbClr val="CCCCCC"/>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192"/>
        <c:crosses val="autoZero"/>
        <c:auto val="1"/>
        <c:lblAlgn val="ctr"/>
        <c:lblOffset val="100"/>
        <c:tickMarkSkip val="12"/>
        <c:noMultiLvlLbl val="0"/>
      </c:catAx>
      <c:valAx>
        <c:axId val="698375192"/>
        <c:scaling>
          <c:orientation val="minMax"/>
        </c:scaling>
        <c:delete val="0"/>
        <c:axPos val="l"/>
        <c:majorGridlines>
          <c:spPr>
            <a:ln w="9525" cap="flat" cmpd="sng" algn="ctr">
              <a:solidFill>
                <a:srgbClr val="CCCCCC"/>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6368"/>
        <c:crosses val="autoZero"/>
        <c:crossBetween val="between"/>
      </c:valAx>
      <c:spPr>
        <a:noFill/>
        <a:ln w="25400">
          <a:noFill/>
        </a:ln>
        <a:effectLst/>
      </c:spPr>
    </c:plotArea>
    <c:legend>
      <c:legendPos val="b"/>
      <c:layout>
        <c:manualLayout>
          <c:xMode val="edge"/>
          <c:yMode val="edge"/>
          <c:x val="1.638888888888889E-4"/>
          <c:y val="0.83312652719074676"/>
          <c:w val="0.99983611111111115"/>
          <c:h val="0.16687347280925319"/>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wöchentlich'!$A$55:$A$407</c:f>
              <c:numCache>
                <c:formatCode>General</c:formatCode>
                <c:ptCount val="352"/>
                <c:pt idx="24">
                  <c:v>2019</c:v>
                </c:pt>
                <c:pt idx="76">
                  <c:v>2020</c:v>
                </c:pt>
                <c:pt idx="128">
                  <c:v>2021</c:v>
                </c:pt>
                <c:pt idx="180">
                  <c:v>2022</c:v>
                </c:pt>
                <c:pt idx="232">
                  <c:v>2023</c:v>
                </c:pt>
                <c:pt idx="284">
                  <c:v>2024</c:v>
                </c:pt>
                <c:pt idx="325">
                  <c:v>2025</c:v>
                </c:pt>
              </c:numCache>
            </c:numRef>
          </c:cat>
          <c:val>
            <c:numRef>
              <c:f>'Strompreis Börse wöchentlich'!$F$55:$F$407</c:f>
              <c:numCache>
                <c:formatCode>General</c:formatCode>
                <c:ptCount val="352"/>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128.01</c:v>
                </c:pt>
              </c:numCache>
            </c:numRef>
          </c:val>
          <c:smooth val="0"/>
          <c:extLst>
            <c:ext xmlns:c16="http://schemas.microsoft.com/office/drawing/2014/chart" uri="{C3380CC4-5D6E-409C-BE32-E72D297353CC}">
              <c16:uniqueId val="{00000000-207C-44DF-B3EE-371849DC51EC}"/>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Zusammensetzung'!$B$6:$C$6,'Strompreis Zusammensetzung'!$F$6:$H$6)</c:f>
              <c:numCache>
                <c:formatCode>0.00</c:formatCode>
                <c:ptCount val="5"/>
                <c:pt idx="0">
                  <c:v>8.48</c:v>
                </c:pt>
                <c:pt idx="1">
                  <c:v>12.3</c:v>
                </c:pt>
                <c:pt idx="2">
                  <c:v>38.619999999999997</c:v>
                </c:pt>
                <c:pt idx="3">
                  <c:v>21.6</c:v>
                </c:pt>
                <c:pt idx="4">
                  <c:v>15.494999999999999</c:v>
                </c:pt>
              </c:numCache>
              <c:extLst/>
            </c:numRef>
          </c:val>
          <c:extLst>
            <c:ext xmlns:c16="http://schemas.microsoft.com/office/drawing/2014/chart" uri="{C3380CC4-5D6E-409C-BE32-E72D297353CC}">
              <c16:uniqueId val="{00000000-3584-4D07-A33B-5139094B529D}"/>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Zusammensetzung'!$B$7:$C$7,'Strompreis Zusammensetzung'!$F$7:$H$7)</c:f>
              <c:numCache>
                <c:formatCode>0.00</c:formatCode>
                <c:ptCount val="5"/>
                <c:pt idx="0">
                  <c:v>0.11</c:v>
                </c:pt>
                <c:pt idx="1">
                  <c:v>0.11</c:v>
                </c:pt>
                <c:pt idx="2">
                  <c:v>0.11</c:v>
                </c:pt>
                <c:pt idx="3">
                  <c:v>0.11</c:v>
                </c:pt>
                <c:pt idx="4">
                  <c:v>0.11</c:v>
                </c:pt>
              </c:numCache>
              <c:extLst/>
            </c:numRef>
          </c:val>
          <c:extLst>
            <c:ext xmlns:c16="http://schemas.microsoft.com/office/drawing/2014/chart" uri="{C3380CC4-5D6E-409C-BE32-E72D297353CC}">
              <c16:uniqueId val="{00000001-3584-4D07-A33B-5139094B529D}"/>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Zusammensetzung'!$B$8:$C$8,'Strompreis Zusammensetzung'!$F$8:$H$8)</c:f>
              <c:numCache>
                <c:formatCode>0.00</c:formatCode>
                <c:ptCount val="5"/>
                <c:pt idx="0">
                  <c:v>6.76</c:v>
                </c:pt>
                <c:pt idx="1">
                  <c:v>6.5</c:v>
                </c:pt>
                <c:pt idx="2">
                  <c:v>1.86</c:v>
                </c:pt>
              </c:numCache>
              <c:extLst/>
            </c:numRef>
          </c:val>
          <c:extLst>
            <c:ext xmlns:c16="http://schemas.microsoft.com/office/drawing/2014/chart" uri="{C3380CC4-5D6E-409C-BE32-E72D297353CC}">
              <c16:uniqueId val="{00000002-3584-4D07-A33B-5139094B529D}"/>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Zusammensetzung'!$B$9:$C$9,'Strompreis Zusammensetzung'!$F$9:$H$9)</c:f>
              <c:numCache>
                <c:formatCode>0.00</c:formatCode>
                <c:ptCount val="5"/>
                <c:pt idx="0">
                  <c:v>0.23</c:v>
                </c:pt>
                <c:pt idx="1">
                  <c:v>0.25</c:v>
                </c:pt>
                <c:pt idx="2">
                  <c:v>0.38</c:v>
                </c:pt>
                <c:pt idx="3">
                  <c:v>0.36</c:v>
                </c:pt>
                <c:pt idx="4">
                  <c:v>0.27500000000000002</c:v>
                </c:pt>
              </c:numCache>
              <c:extLst/>
            </c:numRef>
          </c:val>
          <c:extLst>
            <c:ext xmlns:c16="http://schemas.microsoft.com/office/drawing/2014/chart" uri="{C3380CC4-5D6E-409C-BE32-E72D297353CC}">
              <c16:uniqueId val="{00000003-3584-4D07-A33B-5139094B529D}"/>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Zusammensetzung'!$B$10:$C$10,'Strompreis Zusammensetzung'!$F$10:$H$10)</c:f>
              <c:numCache>
                <c:formatCode>0.00</c:formatCode>
                <c:ptCount val="5"/>
                <c:pt idx="0">
                  <c:v>0.23</c:v>
                </c:pt>
                <c:pt idx="1">
                  <c:v>0.27</c:v>
                </c:pt>
                <c:pt idx="2">
                  <c:v>0.27</c:v>
                </c:pt>
                <c:pt idx="3">
                  <c:v>0.26</c:v>
                </c:pt>
                <c:pt idx="4">
                  <c:v>0.4</c:v>
                </c:pt>
              </c:numCache>
              <c:extLst/>
            </c:numRef>
          </c:val>
          <c:extLst>
            <c:ext xmlns:c16="http://schemas.microsoft.com/office/drawing/2014/chart" uri="{C3380CC4-5D6E-409C-BE32-E72D297353CC}">
              <c16:uniqueId val="{00000004-3584-4D07-A33B-5139094B529D}"/>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Zusammensetzung'!$B$11:$C$11,'Strompreis Zusammensetzung'!$F$11:$H$11)</c:f>
              <c:numCache>
                <c:formatCode>0.00</c:formatCode>
                <c:ptCount val="5"/>
                <c:pt idx="0">
                  <c:v>0.42</c:v>
                </c:pt>
                <c:pt idx="1">
                  <c:v>0.4</c:v>
                </c:pt>
                <c:pt idx="2">
                  <c:v>0.42</c:v>
                </c:pt>
                <c:pt idx="3">
                  <c:v>0.59</c:v>
                </c:pt>
                <c:pt idx="4">
                  <c:v>0.65600000000000003</c:v>
                </c:pt>
              </c:numCache>
              <c:extLst/>
            </c:numRef>
          </c:val>
          <c:extLst>
            <c:ext xmlns:c16="http://schemas.microsoft.com/office/drawing/2014/chart" uri="{C3380CC4-5D6E-409C-BE32-E72D297353CC}">
              <c16:uniqueId val="{00000005-3584-4D07-A33B-5139094B529D}"/>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Zusammensetzung'!$B$12:$C$12,'Strompreis Zusammensetzung'!$F$12:$H$12)</c:f>
              <c:extLst/>
            </c:numRef>
          </c:val>
          <c:extLst>
            <c:ext xmlns:c16="http://schemas.microsoft.com/office/drawing/2014/chart" uri="{C3380CC4-5D6E-409C-BE32-E72D297353CC}">
              <c16:uniqueId val="{00000006-3584-4D07-A33B-5139094B529D}"/>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3584-4D07-A33B-5139094B529D}"/>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3584-4D07-A33B-5139094B529D}"/>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3584-4D07-A33B-5139094B529D}"/>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3584-4D07-A33B-5139094B529D}"/>
                </c:ext>
              </c:extLst>
            </c:dLbl>
            <c:dLbl>
              <c:idx val="4"/>
              <c:tx>
                <c:rich>
                  <a:bodyPr/>
                  <a:lstStyle/>
                  <a:p>
                    <a:r>
                      <a:rPr lang="en-US"/>
                      <a:t>16,99</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3584-4D07-A33B-5139094B529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Zusammensetzung'!$B$13:$C$13,'Strompreis Zusammensetzung'!$F$13:$H$13)</c:f>
              <c:numCache>
                <c:formatCode>0.00</c:formatCode>
                <c:ptCount val="5"/>
                <c:pt idx="0">
                  <c:v>1.54</c:v>
                </c:pt>
                <c:pt idx="1">
                  <c:v>1.54</c:v>
                </c:pt>
                <c:pt idx="2">
                  <c:v>1.54</c:v>
                </c:pt>
                <c:pt idx="3">
                  <c:v>1.54</c:v>
                </c:pt>
                <c:pt idx="4">
                  <c:v>0.05</c:v>
                </c:pt>
              </c:numCache>
              <c:extLst/>
            </c:numRef>
          </c:val>
          <c:extLst>
            <c:ext xmlns:c16="http://schemas.microsoft.com/office/drawing/2014/chart" uri="{C3380CC4-5D6E-409C-BE32-E72D297353CC}">
              <c16:uniqueId val="{0000000C-3584-4D07-A33B-5139094B529D}"/>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Strompreis_Vergleich!$F$116:$O$116</c:f>
              <c:numCache>
                <c:formatCode>General</c:formatCode>
                <c:ptCount val="10"/>
                <c:pt idx="0">
                  <c:v>22.89</c:v>
                </c:pt>
                <c:pt idx="1">
                  <c:v>24.55</c:v>
                </c:pt>
                <c:pt idx="2">
                  <c:v>24.85</c:v>
                </c:pt>
                <c:pt idx="3">
                  <c:v>24.92</c:v>
                </c:pt>
                <c:pt idx="4">
                  <c:v>25.44</c:v>
                </c:pt>
                <c:pt idx="5">
                  <c:v>26.4</c:v>
                </c:pt>
                <c:pt idx="6">
                  <c:v>27.02</c:v>
                </c:pt>
                <c:pt idx="7">
                  <c:v>32.47</c:v>
                </c:pt>
                <c:pt idx="8">
                  <c:v>32.79</c:v>
                </c:pt>
                <c:pt idx="9">
                  <c:v>32.93</c:v>
                </c:pt>
              </c:numCache>
            </c:numRef>
          </c:val>
          <c:smooth val="0"/>
          <c:extLst>
            <c:ext xmlns:c16="http://schemas.microsoft.com/office/drawing/2014/chart" uri="{C3380CC4-5D6E-409C-BE32-E72D297353CC}">
              <c16:uniqueId val="{00000000-41F9-4365-A022-4823851C5314}"/>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Strompreis_Vergleich!$F$117:$O$117</c:f>
              <c:numCache>
                <c:formatCode>General</c:formatCode>
                <c:ptCount val="10"/>
                <c:pt idx="0">
                  <c:v>18.63</c:v>
                </c:pt>
                <c:pt idx="1">
                  <c:v>20.12</c:v>
                </c:pt>
                <c:pt idx="2">
                  <c:v>20.36</c:v>
                </c:pt>
                <c:pt idx="3">
                  <c:v>20.43</c:v>
                </c:pt>
                <c:pt idx="4">
                  <c:v>20.73</c:v>
                </c:pt>
                <c:pt idx="5">
                  <c:v>23.16</c:v>
                </c:pt>
                <c:pt idx="6">
                  <c:v>22.42</c:v>
                </c:pt>
                <c:pt idx="7">
                  <c:v>24.76</c:v>
                </c:pt>
                <c:pt idx="8">
                  <c:v>24.8</c:v>
                </c:pt>
                <c:pt idx="9">
                  <c:v>27.23</c:v>
                </c:pt>
              </c:numCache>
            </c:numRef>
          </c:val>
          <c:smooth val="0"/>
          <c:extLst>
            <c:ext xmlns:c16="http://schemas.microsoft.com/office/drawing/2014/chart" uri="{C3380CC4-5D6E-409C-BE32-E72D297353CC}">
              <c16:uniqueId val="{00000001-41F9-4365-A022-4823851C5314}"/>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Strompreis_Vergleich!$F$118:$O$118</c:f>
              <c:numCache>
                <c:formatCode>General</c:formatCode>
                <c:ptCount val="10"/>
                <c:pt idx="0">
                  <c:v>16.079999999999998</c:v>
                </c:pt>
                <c:pt idx="1">
                  <c:v>17.809999999999999</c:v>
                </c:pt>
                <c:pt idx="2">
                  <c:v>18.18</c:v>
                </c:pt>
                <c:pt idx="3">
                  <c:v>18.13</c:v>
                </c:pt>
                <c:pt idx="4">
                  <c:v>18.600000000000001</c:v>
                </c:pt>
                <c:pt idx="5">
                  <c:v>21.32</c:v>
                </c:pt>
                <c:pt idx="6">
                  <c:v>20.56</c:v>
                </c:pt>
                <c:pt idx="7">
                  <c:v>21.92</c:v>
                </c:pt>
                <c:pt idx="8">
                  <c:v>21.75</c:v>
                </c:pt>
                <c:pt idx="9">
                  <c:v>23.28</c:v>
                </c:pt>
              </c:numCache>
            </c:numRef>
          </c:val>
          <c:smooth val="0"/>
          <c:extLst>
            <c:ext xmlns:c16="http://schemas.microsoft.com/office/drawing/2014/chart" uri="{C3380CC4-5D6E-409C-BE32-E72D297353CC}">
              <c16:uniqueId val="{00000002-41F9-4365-A022-4823851C5314}"/>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Strompreis_Vergleich!$F$119:$O$119</c:f>
              <c:numCache>
                <c:formatCode>General</c:formatCode>
                <c:ptCount val="10"/>
                <c:pt idx="0">
                  <c:v>13.61</c:v>
                </c:pt>
                <c:pt idx="1">
                  <c:v>15.09</c:v>
                </c:pt>
                <c:pt idx="2">
                  <c:v>15.34</c:v>
                </c:pt>
                <c:pt idx="3">
                  <c:v>15.01</c:v>
                </c:pt>
                <c:pt idx="4">
                  <c:v>16.420000000000002</c:v>
                </c:pt>
                <c:pt idx="5">
                  <c:v>19.28</c:v>
                </c:pt>
                <c:pt idx="6">
                  <c:v>19.489999999999998</c:v>
                </c:pt>
                <c:pt idx="7">
                  <c:v>20.55</c:v>
                </c:pt>
                <c:pt idx="8">
                  <c:v>20.170000000000002</c:v>
                </c:pt>
                <c:pt idx="9">
                  <c:v>20.170000000000002</c:v>
                </c:pt>
              </c:numCache>
            </c:numRef>
          </c:val>
          <c:smooth val="0"/>
          <c:extLst>
            <c:ext xmlns:c16="http://schemas.microsoft.com/office/drawing/2014/chart" uri="{C3380CC4-5D6E-409C-BE32-E72D297353CC}">
              <c16:uniqueId val="{00000003-41F9-4365-A022-4823851C5314}"/>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Strompreis_Vergleich!$F$120:$O$120</c:f>
              <c:numCache>
                <c:formatCode>General</c:formatCode>
                <c:ptCount val="10"/>
                <c:pt idx="0">
                  <c:v>10.93</c:v>
                </c:pt>
                <c:pt idx="1">
                  <c:v>12.06</c:v>
                </c:pt>
                <c:pt idx="2">
                  <c:v>12.71</c:v>
                </c:pt>
                <c:pt idx="3">
                  <c:v>12.67</c:v>
                </c:pt>
                <c:pt idx="4">
                  <c:v>13.49</c:v>
                </c:pt>
                <c:pt idx="5">
                  <c:v>17.68</c:v>
                </c:pt>
                <c:pt idx="6">
                  <c:v>19.39</c:v>
                </c:pt>
                <c:pt idx="7">
                  <c:v>19.05</c:v>
                </c:pt>
                <c:pt idx="8">
                  <c:v>17.760000000000002</c:v>
                </c:pt>
                <c:pt idx="9">
                  <c:v>16.850000000000001</c:v>
                </c:pt>
              </c:numCache>
            </c:numRef>
          </c:val>
          <c:smooth val="0"/>
          <c:extLst>
            <c:ext xmlns:c16="http://schemas.microsoft.com/office/drawing/2014/chart" uri="{C3380CC4-5D6E-409C-BE32-E72D297353CC}">
              <c16:uniqueId val="{00000004-41F9-4365-A022-4823851C5314}"/>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Strompreis_Vergleich!$F$121:$O$121</c:f>
              <c:numCache>
                <c:formatCode>General</c:formatCode>
                <c:ptCount val="10"/>
                <c:pt idx="0">
                  <c:v>9.25</c:v>
                </c:pt>
                <c:pt idx="1">
                  <c:v>10.07</c:v>
                </c:pt>
                <c:pt idx="2">
                  <c:v>11.22</c:v>
                </c:pt>
                <c:pt idx="3">
                  <c:v>11.49</c:v>
                </c:pt>
                <c:pt idx="4">
                  <c:v>13.47</c:v>
                </c:pt>
                <c:pt idx="5">
                  <c:v>16.34</c:v>
                </c:pt>
                <c:pt idx="6">
                  <c:v>18.86</c:v>
                </c:pt>
                <c:pt idx="7">
                  <c:v>16.86</c:v>
                </c:pt>
                <c:pt idx="8">
                  <c:v>17.2</c:v>
                </c:pt>
                <c:pt idx="9">
                  <c:v>13.94</c:v>
                </c:pt>
              </c:numCache>
            </c:numRef>
          </c:val>
          <c:smooth val="0"/>
          <c:extLst>
            <c:ext xmlns:c16="http://schemas.microsoft.com/office/drawing/2014/chart" uri="{C3380CC4-5D6E-409C-BE32-E72D297353CC}">
              <c16:uniqueId val="{00000005-41F9-4365-A022-4823851C5314}"/>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1F9-4365-A022-4823851C5314}"/>
                </c:ext>
              </c:extLst>
            </c:dLbl>
            <c:dLbl>
              <c:idx val="9"/>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1F9-4365-A022-4823851C531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Strompreis_Vergleich!$F$122:$O$122</c:f>
              <c:numCache>
                <c:formatCode>General</c:formatCode>
                <c:ptCount val="10"/>
                <c:pt idx="0">
                  <c:v>7.68</c:v>
                </c:pt>
                <c:pt idx="1">
                  <c:v>6.43</c:v>
                </c:pt>
                <c:pt idx="2">
                  <c:v>7.33</c:v>
                </c:pt>
                <c:pt idx="3">
                  <c:v>8.82</c:v>
                </c:pt>
                <c:pt idx="4">
                  <c:v>13.11</c:v>
                </c:pt>
                <c:pt idx="5">
                  <c:v>17.34</c:v>
                </c:pt>
                <c:pt idx="6">
                  <c:v>20.7</c:v>
                </c:pt>
                <c:pt idx="7">
                  <c:v>15.89</c:v>
                </c:pt>
                <c:pt idx="8">
                  <c:v>15.27</c:v>
                </c:pt>
                <c:pt idx="9">
                  <c:v>12.12</c:v>
                </c:pt>
              </c:numCache>
            </c:numRef>
          </c:val>
          <c:smooth val="0"/>
          <c:extLst>
            <c:ext xmlns:c16="http://schemas.microsoft.com/office/drawing/2014/chart" uri="{C3380CC4-5D6E-409C-BE32-E72D297353CC}">
              <c16:uniqueId val="{00000008-41F9-4365-A022-4823851C5314}"/>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331161422926322"/>
          <c:y val="0.16275153985396476"/>
          <c:w val="0.46243676926748684"/>
          <c:h val="0.7181373222594879"/>
        </c:manualLayout>
      </c:layout>
      <c:pieChart>
        <c:varyColors val="1"/>
        <c:ser>
          <c:idx val="0"/>
          <c:order val="0"/>
          <c:spPr>
            <a:ln w="3175">
              <a:solidFill>
                <a:schemeClr val="bg1"/>
              </a:solidFill>
            </a:ln>
          </c:spPr>
          <c:explosion val="2"/>
          <c:dPt>
            <c:idx val="0"/>
            <c:bubble3D val="0"/>
            <c:spPr>
              <a:solidFill>
                <a:srgbClr val="004A94"/>
              </a:solidFill>
              <a:ln w="3175">
                <a:solidFill>
                  <a:schemeClr val="bg1"/>
                </a:solidFill>
              </a:ln>
              <a:effectLst/>
            </c:spPr>
            <c:extLst>
              <c:ext xmlns:c16="http://schemas.microsoft.com/office/drawing/2014/chart" uri="{C3380CC4-5D6E-409C-BE32-E72D297353CC}">
                <c16:uniqueId val="{00000001-BA90-404B-9364-B3BFDF68C486}"/>
              </c:ext>
            </c:extLst>
          </c:dPt>
          <c:dPt>
            <c:idx val="1"/>
            <c:bubble3D val="0"/>
            <c:spPr>
              <a:solidFill>
                <a:schemeClr val="bg2"/>
              </a:solidFill>
              <a:ln w="3175">
                <a:solidFill>
                  <a:schemeClr val="bg1"/>
                </a:solidFill>
              </a:ln>
              <a:effectLst/>
            </c:spPr>
            <c:extLst>
              <c:ext xmlns:c16="http://schemas.microsoft.com/office/drawing/2014/chart" uri="{C3380CC4-5D6E-409C-BE32-E72D297353CC}">
                <c16:uniqueId val="{00000003-BA90-404B-9364-B3BFDF68C486}"/>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BA90-404B-9364-B3BFDF68C486}"/>
              </c:ext>
            </c:extLst>
          </c:dPt>
          <c:dPt>
            <c:idx val="3"/>
            <c:bubble3D val="0"/>
            <c:spPr>
              <a:solidFill>
                <a:schemeClr val="accent2"/>
              </a:solidFill>
              <a:ln w="3175">
                <a:solidFill>
                  <a:schemeClr val="bg1"/>
                </a:solidFill>
              </a:ln>
              <a:effectLst/>
            </c:spPr>
            <c:extLst>
              <c:ext xmlns:c16="http://schemas.microsoft.com/office/drawing/2014/chart" uri="{C3380CC4-5D6E-409C-BE32-E72D297353CC}">
                <c16:uniqueId val="{00000007-BA90-404B-9364-B3BFDF68C486}"/>
              </c:ext>
            </c:extLst>
          </c:dPt>
          <c:dPt>
            <c:idx val="4"/>
            <c:bubble3D val="0"/>
            <c:spPr>
              <a:solidFill>
                <a:schemeClr val="accent4"/>
              </a:solidFill>
              <a:ln w="3175">
                <a:solidFill>
                  <a:schemeClr val="bg1"/>
                </a:solidFill>
              </a:ln>
              <a:effectLst/>
            </c:spPr>
            <c:extLst>
              <c:ext xmlns:c16="http://schemas.microsoft.com/office/drawing/2014/chart" uri="{C3380CC4-5D6E-409C-BE32-E72D297353CC}">
                <c16:uniqueId val="{00000009-BA90-404B-9364-B3BFDF68C486}"/>
              </c:ext>
            </c:extLst>
          </c:dPt>
          <c:dLbls>
            <c:dLbl>
              <c:idx val="0"/>
              <c:layout>
                <c:manualLayout>
                  <c:x val="8.458165309450609E-2"/>
                  <c:y val="3.1817394137285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247956010304576"/>
                      <c:h val="0.32388599422474912"/>
                    </c:manualLayout>
                  </c15:layout>
                </c:ext>
                <c:ext xmlns:c16="http://schemas.microsoft.com/office/drawing/2014/chart" uri="{C3380CC4-5D6E-409C-BE32-E72D297353CC}">
                  <c16:uniqueId val="{00000001-BA90-404B-9364-B3BFDF68C486}"/>
                </c:ext>
              </c:extLst>
            </c:dLbl>
            <c:dLbl>
              <c:idx val="1"/>
              <c:layout>
                <c:manualLayout>
                  <c:x val="9.2440091765088411E-2"/>
                  <c:y val="3.761707861769111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4053900224241617"/>
                      <c:h val="0.25657238950182515"/>
                    </c:manualLayout>
                  </c15:layout>
                </c:ext>
                <c:ext xmlns:c16="http://schemas.microsoft.com/office/drawing/2014/chart" uri="{C3380CC4-5D6E-409C-BE32-E72D297353CC}">
                  <c16:uniqueId val="{00000003-BA90-404B-9364-B3BFDF68C486}"/>
                </c:ext>
              </c:extLst>
            </c:dLbl>
            <c:dLbl>
              <c:idx val="2"/>
              <c:layout>
                <c:manualLayout>
                  <c:x val="-3.0742954739538857E-2"/>
                  <c:y val="1.827179072900848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A90-404B-9364-B3BFDF68C486}"/>
                </c:ext>
              </c:extLst>
            </c:dLbl>
            <c:dLbl>
              <c:idx val="3"/>
              <c:layout>
                <c:manualLayout>
                  <c:x val="-4.8443848934405093E-2"/>
                  <c:y val="4.277104792423201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986156415234406"/>
                      <c:h val="0.23581246799592459"/>
                    </c:manualLayout>
                  </c15:layout>
                </c:ext>
                <c:ext xmlns:c16="http://schemas.microsoft.com/office/drawing/2014/chart" uri="{C3380CC4-5D6E-409C-BE32-E72D297353CC}">
                  <c16:uniqueId val="{00000007-BA90-404B-9364-B3BFDF68C486}"/>
                </c:ext>
              </c:extLst>
            </c:dLbl>
            <c:dLbl>
              <c:idx val="4"/>
              <c:dLblPos val="outEnd"/>
              <c:showLegendKey val="0"/>
              <c:showVal val="0"/>
              <c:showCatName val="1"/>
              <c:showSerName val="0"/>
              <c:showPercent val="1"/>
              <c:showBubbleSize val="0"/>
              <c:extLst>
                <c:ext xmlns:c15="http://schemas.microsoft.com/office/drawing/2012/chart" uri="{CE6537A1-D6FC-4f65-9D91-7224C49458BB}">
                  <c15:layout>
                    <c:manualLayout>
                      <c:w val="0.25901060297269635"/>
                      <c:h val="0.25476563778513323"/>
                    </c:manualLayout>
                  </c15:layout>
                </c:ext>
                <c:ext xmlns:c16="http://schemas.microsoft.com/office/drawing/2014/chart" uri="{C3380CC4-5D6E-409C-BE32-E72D297353CC}">
                  <c16:uniqueId val="{00000009-BA90-404B-9364-B3BFDF68C486}"/>
                </c:ext>
              </c:extLst>
            </c:dLbl>
            <c:numFmt formatCode="0.0%" sourceLinked="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EEV_Sektoren_D!$A$39:$A$43</c:f>
              <c:strCache>
                <c:ptCount val="5"/>
                <c:pt idx="0">
                  <c:v>Bergbau, Verarbeitendes Gewerbe (ohne Chemie/Pharma)</c:v>
                </c:pt>
                <c:pt idx="1">
                  <c:v>Chemie/Pharma</c:v>
                </c:pt>
                <c:pt idx="2">
                  <c:v>Verkehr</c:v>
                </c:pt>
                <c:pt idx="3">
                  <c:v>Private Haushalte</c:v>
                </c:pt>
                <c:pt idx="4">
                  <c:v>Gewerbe, Handel, Dienstleistungen</c:v>
                </c:pt>
              </c:strCache>
            </c:strRef>
          </c:cat>
          <c:val>
            <c:numRef>
              <c:f>EEV_Sektoren_D!$M$39:$M$43</c:f>
              <c:numCache>
                <c:formatCode>0%</c:formatCode>
                <c:ptCount val="5"/>
                <c:pt idx="0">
                  <c:v>0.1994244402678815</c:v>
                </c:pt>
                <c:pt idx="1">
                  <c:v>7.5641062514669843E-2</c:v>
                </c:pt>
                <c:pt idx="2">
                  <c:v>0.30760949512263364</c:v>
                </c:pt>
                <c:pt idx="3">
                  <c:v>0.27874894707982789</c:v>
                </c:pt>
                <c:pt idx="4">
                  <c:v>0.13857605501498713</c:v>
                </c:pt>
              </c:numCache>
            </c:numRef>
          </c:val>
          <c:extLst>
            <c:ext xmlns:c16="http://schemas.microsoft.com/office/drawing/2014/chart" uri="{C3380CC4-5D6E-409C-BE32-E72D297353CC}">
              <c16:uniqueId val="{0000000A-BA90-404B-9364-B3BFDF68C486}"/>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000" b="1">
          <a:solidFill>
            <a:schemeClr val="tx1"/>
          </a:solidFill>
          <a:latin typeface="+mn-lt"/>
          <a:ea typeface="Arial"/>
          <a:cs typeface="Arial"/>
        </a:defRPr>
      </a:pPr>
      <a:endParaRPr lang="de-DE"/>
    </a:p>
  </c:txPr>
  <c:externalData r:id="rId3">
    <c:autoUpdate val="0"/>
  </c:externalData>
  <c:userShapes r:id="rId4"/>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2"/>
          <c:order val="2"/>
          <c:tx>
            <c:strRef>
              <c:f>Strompreis_Vergleich!$J$38</c:f>
              <c:strCache>
                <c:ptCount val="1"/>
                <c:pt idx="0">
                  <c:v>1. Halbjahr 2024</c:v>
                </c:pt>
              </c:strCache>
            </c:strRef>
          </c:tx>
          <c:spPr>
            <a:solidFill>
              <a:schemeClr val="accent4"/>
            </a:solidFill>
            <a:ln>
              <a:noFill/>
            </a:ln>
            <a:effectLst/>
          </c:spPr>
          <c:invertIfNegative val="0"/>
          <c:dPt>
            <c:idx val="7"/>
            <c:invertIfNegative val="0"/>
            <c:bubble3D val="0"/>
            <c:spPr>
              <a:solidFill>
                <a:schemeClr val="accent4">
                  <a:lumMod val="50000"/>
                </a:schemeClr>
              </a:solidFill>
              <a:ln>
                <a:noFill/>
              </a:ln>
              <a:effectLst/>
            </c:spPr>
            <c:extLst>
              <c:ext xmlns:c16="http://schemas.microsoft.com/office/drawing/2014/chart" uri="{C3380CC4-5D6E-409C-BE32-E72D297353CC}">
                <c16:uniqueId val="{00000001-CC8C-4020-83CA-5E7AA2EF6ADF}"/>
              </c:ext>
            </c:extLst>
          </c:dPt>
          <c:dPt>
            <c:idx val="9"/>
            <c:invertIfNegative val="0"/>
            <c:bubble3D val="0"/>
            <c:spPr>
              <a:solidFill>
                <a:schemeClr val="accent2"/>
              </a:solidFill>
              <a:ln>
                <a:noFill/>
              </a:ln>
              <a:effectLst/>
            </c:spPr>
            <c:extLst>
              <c:ext xmlns:c16="http://schemas.microsoft.com/office/drawing/2014/chart" uri="{C3380CC4-5D6E-409C-BE32-E72D297353CC}">
                <c16:uniqueId val="{00000003-CC8C-4020-83CA-5E7AA2EF6AD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f>Strompreis_Vergleich!$J$39:$J$53</c:f>
              <c:numCache>
                <c:formatCode>General</c:formatCode>
                <c:ptCount val="15"/>
                <c:pt idx="0">
                  <c:v>4.51</c:v>
                </c:pt>
                <c:pt idx="1">
                  <c:v>6.52</c:v>
                </c:pt>
                <c:pt idx="2">
                  <c:v>7.5</c:v>
                </c:pt>
                <c:pt idx="3">
                  <c:v>7.56</c:v>
                </c:pt>
                <c:pt idx="4">
                  <c:v>7.78</c:v>
                </c:pt>
                <c:pt idx="5">
                  <c:v>8.68</c:v>
                </c:pt>
                <c:pt idx="6">
                  <c:v>9.06</c:v>
                </c:pt>
                <c:pt idx="7">
                  <c:v>10.8</c:v>
                </c:pt>
                <c:pt idx="8">
                  <c:v>11.36</c:v>
                </c:pt>
                <c:pt idx="9">
                  <c:v>12.12</c:v>
                </c:pt>
                <c:pt idx="10">
                  <c:v>13.26</c:v>
                </c:pt>
                <c:pt idx="11">
                  <c:v>13.5</c:v>
                </c:pt>
                <c:pt idx="12">
                  <c:v>14.39</c:v>
                </c:pt>
                <c:pt idx="13">
                  <c:v>14.96</c:v>
                </c:pt>
                <c:pt idx="14">
                  <c:v>16.329999999999998</c:v>
                </c:pt>
              </c:numCache>
            </c:numRef>
          </c:val>
          <c:extLst>
            <c:ext xmlns:c16="http://schemas.microsoft.com/office/drawing/2014/chart" uri="{C3380CC4-5D6E-409C-BE32-E72D297353CC}">
              <c16:uniqueId val="{00000004-CC8C-4020-83CA-5E7AA2EF6ADF}"/>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2. Halbjahr 2020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6-CC8C-4020-83CA-5E7AA2EF6ADF}"/>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8-CC8C-4020-83CA-5E7AA2EF6ADF}"/>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A-CC8C-4020-83CA-5E7AA2EF6ADF}"/>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C-CC8C-4020-83CA-5E7AA2EF6ADF}"/>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0E-CC8C-4020-83CA-5E7AA2EF6ADF}"/>
                    </c:ext>
                  </c:extLst>
                </c:dPt>
                <c:dPt>
                  <c:idx val="13"/>
                  <c:invertIfNegative val="0"/>
                  <c:bubble3D val="0"/>
                  <c:extLst>
                    <c:ext xmlns:c16="http://schemas.microsoft.com/office/drawing/2014/chart" uri="{C3380CC4-5D6E-409C-BE32-E72D297353CC}">
                      <c16:uniqueId val="{0000000F-CC8C-4020-83CA-5E7AA2EF6ADF}"/>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c:v>4.76</c:v>
                      </c:pt>
                      <c:pt idx="3" formatCode="General">
                        <c:v>5.42</c:v>
                      </c:pt>
                      <c:pt idx="4">
                        <c:v>4.8099999999999996</c:v>
                      </c:pt>
                      <c:pt idx="5">
                        <c:v>5.14</c:v>
                      </c:pt>
                      <c:pt idx="6">
                        <c:v>5.87</c:v>
                      </c:pt>
                      <c:pt idx="7">
                        <c:v>6.25</c:v>
                      </c:pt>
                      <c:pt idx="8">
                        <c:v>6.52</c:v>
                      </c:pt>
                      <c:pt idx="9">
                        <c:v>7.33</c:v>
                      </c:pt>
                      <c:pt idx="10">
                        <c:v>9.6199999999999992</c:v>
                      </c:pt>
                      <c:pt idx="11">
                        <c:v>7.59</c:v>
                      </c:pt>
                      <c:pt idx="12">
                        <c:v>5.73</c:v>
                      </c:pt>
                      <c:pt idx="13">
                        <c:v>7.96</c:v>
                      </c:pt>
                      <c:pt idx="14">
                        <c:v>0</c:v>
                      </c:pt>
                    </c:numCache>
                  </c:numRef>
                </c:val>
                <c:extLst>
                  <c:ext xmlns:c16="http://schemas.microsoft.com/office/drawing/2014/chart" uri="{C3380CC4-5D6E-409C-BE32-E72D297353CC}">
                    <c16:uniqueId val="{00000010-CC8C-4020-83CA-5E7AA2EF6AD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2. Halbjahr 2022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2-CC8C-4020-83CA-5E7AA2EF6AD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17.579999999999998</c:v>
                      </c:pt>
                      <c:pt idx="3">
                        <c:v>20.51</c:v>
                      </c:pt>
                      <c:pt idx="4">
                        <c:v>22.51</c:v>
                      </c:pt>
                      <c:pt idx="5">
                        <c:v>8.8800000000000008</c:v>
                      </c:pt>
                      <c:pt idx="6">
                        <c:v>25.54</c:v>
                      </c:pt>
                      <c:pt idx="7">
                        <c:v>19.72</c:v>
                      </c:pt>
                      <c:pt idx="8">
                        <c:v>32.36</c:v>
                      </c:pt>
                      <c:pt idx="9">
                        <c:v>20.7</c:v>
                      </c:pt>
                      <c:pt idx="10">
                        <c:v>24.76</c:v>
                      </c:pt>
                      <c:pt idx="11">
                        <c:v>20.94</c:v>
                      </c:pt>
                      <c:pt idx="12">
                        <c:v>18.670000000000002</c:v>
                      </c:pt>
                      <c:pt idx="13">
                        <c:v>17.7</c:v>
                      </c:pt>
                      <c:pt idx="14">
                        <c:v>28.82</c:v>
                      </c:pt>
                    </c:numCache>
                  </c:numRef>
                </c:val>
                <c:extLst xmlns:c15="http://schemas.microsoft.com/office/drawing/2012/chart">
                  <c:ext xmlns:c16="http://schemas.microsoft.com/office/drawing/2014/chart" uri="{C3380CC4-5D6E-409C-BE32-E72D297353CC}">
                    <c16:uniqueId val="{00000013-CC8C-4020-83CA-5E7AA2EF6ADF}"/>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r>
              <a:rPr lang="de-DE"/>
              <a:t>Erzeugerpreis gewerbliche Produkte Strom</a:t>
            </a:r>
          </a:p>
          <a:p>
            <a:pPr>
              <a:defRPr/>
            </a:pPr>
            <a:r>
              <a:rPr lang="de-DE"/>
              <a:t>Index 2021=100</a:t>
            </a:r>
          </a:p>
        </c:rich>
      </c:tx>
      <c:overlay val="0"/>
      <c:spPr>
        <a:noFill/>
        <a:ln>
          <a:noFill/>
        </a:ln>
        <a:effectLst/>
      </c:spPr>
      <c:txPr>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lineChart>
        <c:grouping val="standard"/>
        <c:varyColors val="0"/>
        <c:ser>
          <c:idx val="2"/>
          <c:order val="2"/>
          <c:tx>
            <c:strRef>
              <c:f>'Preis gewerbliche Produkte'!$B$10</c:f>
              <c:strCache>
                <c:ptCount val="1"/>
                <c:pt idx="0">
                  <c:v>Strom, Abgabe gewerbliche Anlage</c:v>
                </c:pt>
              </c:strCache>
            </c:strRef>
          </c:tx>
          <c:spPr>
            <a:ln w="38100" cap="rnd">
              <a:solidFill>
                <a:schemeClr val="accent3"/>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Produkte'!$BW$10:$GL$10</c:f>
              <c:numCache>
                <c:formatCode>General</c:formatCode>
                <c:ptCount val="120"/>
                <c:pt idx="0">
                  <c:v>89.4</c:v>
                </c:pt>
                <c:pt idx="1">
                  <c:v>89.5</c:v>
                </c:pt>
                <c:pt idx="2">
                  <c:v>89.4</c:v>
                </c:pt>
                <c:pt idx="3">
                  <c:v>89.5</c:v>
                </c:pt>
                <c:pt idx="4">
                  <c:v>89.4</c:v>
                </c:pt>
                <c:pt idx="5">
                  <c:v>89.4</c:v>
                </c:pt>
                <c:pt idx="6">
                  <c:v>89.4</c:v>
                </c:pt>
                <c:pt idx="7">
                  <c:v>89.4</c:v>
                </c:pt>
                <c:pt idx="8">
                  <c:v>89.4</c:v>
                </c:pt>
                <c:pt idx="9">
                  <c:v>89.4</c:v>
                </c:pt>
                <c:pt idx="10">
                  <c:v>89.4</c:v>
                </c:pt>
                <c:pt idx="11">
                  <c:v>89.4</c:v>
                </c:pt>
                <c:pt idx="12">
                  <c:v>89.7</c:v>
                </c:pt>
                <c:pt idx="13">
                  <c:v>89.8</c:v>
                </c:pt>
                <c:pt idx="14">
                  <c:v>89.8</c:v>
                </c:pt>
                <c:pt idx="15">
                  <c:v>90</c:v>
                </c:pt>
                <c:pt idx="16">
                  <c:v>90</c:v>
                </c:pt>
                <c:pt idx="17">
                  <c:v>90.1</c:v>
                </c:pt>
                <c:pt idx="18">
                  <c:v>90.1</c:v>
                </c:pt>
                <c:pt idx="19">
                  <c:v>90</c:v>
                </c:pt>
                <c:pt idx="20">
                  <c:v>90</c:v>
                </c:pt>
                <c:pt idx="21">
                  <c:v>90.1</c:v>
                </c:pt>
                <c:pt idx="22">
                  <c:v>90.1</c:v>
                </c:pt>
                <c:pt idx="23">
                  <c:v>90.4</c:v>
                </c:pt>
                <c:pt idx="24">
                  <c:v>91.2</c:v>
                </c:pt>
                <c:pt idx="25">
                  <c:v>91.4</c:v>
                </c:pt>
                <c:pt idx="26">
                  <c:v>91.3</c:v>
                </c:pt>
                <c:pt idx="27">
                  <c:v>91.8</c:v>
                </c:pt>
                <c:pt idx="28">
                  <c:v>91.8</c:v>
                </c:pt>
                <c:pt idx="29">
                  <c:v>91.8</c:v>
                </c:pt>
                <c:pt idx="30">
                  <c:v>91.8</c:v>
                </c:pt>
                <c:pt idx="31">
                  <c:v>91.7</c:v>
                </c:pt>
                <c:pt idx="32">
                  <c:v>91.7</c:v>
                </c:pt>
                <c:pt idx="33">
                  <c:v>91.8</c:v>
                </c:pt>
                <c:pt idx="34">
                  <c:v>91.7</c:v>
                </c:pt>
                <c:pt idx="35">
                  <c:v>91.9</c:v>
                </c:pt>
                <c:pt idx="36">
                  <c:v>91</c:v>
                </c:pt>
                <c:pt idx="37">
                  <c:v>91</c:v>
                </c:pt>
                <c:pt idx="38">
                  <c:v>91</c:v>
                </c:pt>
                <c:pt idx="39">
                  <c:v>91.2</c:v>
                </c:pt>
                <c:pt idx="40">
                  <c:v>91.2</c:v>
                </c:pt>
                <c:pt idx="41">
                  <c:v>91.2</c:v>
                </c:pt>
                <c:pt idx="42">
                  <c:v>91.2</c:v>
                </c:pt>
                <c:pt idx="43">
                  <c:v>91.2</c:v>
                </c:pt>
                <c:pt idx="44">
                  <c:v>91.2</c:v>
                </c:pt>
                <c:pt idx="45">
                  <c:v>91.4</c:v>
                </c:pt>
                <c:pt idx="46">
                  <c:v>91.4</c:v>
                </c:pt>
                <c:pt idx="47">
                  <c:v>91.4</c:v>
                </c:pt>
                <c:pt idx="48">
                  <c:v>92.5</c:v>
                </c:pt>
                <c:pt idx="49">
                  <c:v>92.9</c:v>
                </c:pt>
                <c:pt idx="50">
                  <c:v>93.2</c:v>
                </c:pt>
                <c:pt idx="51">
                  <c:v>93.7</c:v>
                </c:pt>
                <c:pt idx="52">
                  <c:v>93.7</c:v>
                </c:pt>
                <c:pt idx="53">
                  <c:v>93.9</c:v>
                </c:pt>
                <c:pt idx="54">
                  <c:v>93.9</c:v>
                </c:pt>
                <c:pt idx="55">
                  <c:v>93.9</c:v>
                </c:pt>
                <c:pt idx="56">
                  <c:v>94</c:v>
                </c:pt>
                <c:pt idx="57">
                  <c:v>94</c:v>
                </c:pt>
                <c:pt idx="58">
                  <c:v>94.1</c:v>
                </c:pt>
                <c:pt idx="59">
                  <c:v>94.3</c:v>
                </c:pt>
                <c:pt idx="60">
                  <c:v>96.7</c:v>
                </c:pt>
                <c:pt idx="61">
                  <c:v>96.5</c:v>
                </c:pt>
                <c:pt idx="62">
                  <c:v>97.5</c:v>
                </c:pt>
                <c:pt idx="63">
                  <c:v>98.2</c:v>
                </c:pt>
                <c:pt idx="64">
                  <c:v>99.5</c:v>
                </c:pt>
                <c:pt idx="65">
                  <c:v>99.7</c:v>
                </c:pt>
                <c:pt idx="66">
                  <c:v>99.4</c:v>
                </c:pt>
                <c:pt idx="67">
                  <c:v>99.5</c:v>
                </c:pt>
                <c:pt idx="68">
                  <c:v>99.5</c:v>
                </c:pt>
                <c:pt idx="69">
                  <c:v>99.4</c:v>
                </c:pt>
                <c:pt idx="70">
                  <c:v>99.4</c:v>
                </c:pt>
                <c:pt idx="71">
                  <c:v>99.7</c:v>
                </c:pt>
                <c:pt idx="72">
                  <c:v>99.4</c:v>
                </c:pt>
                <c:pt idx="73">
                  <c:v>99.6</c:v>
                </c:pt>
                <c:pt idx="74">
                  <c:v>99.5</c:v>
                </c:pt>
                <c:pt idx="75">
                  <c:v>99.5</c:v>
                </c:pt>
                <c:pt idx="76">
                  <c:v>99.3</c:v>
                </c:pt>
                <c:pt idx="77">
                  <c:v>99.4</c:v>
                </c:pt>
                <c:pt idx="78">
                  <c:v>99.6</c:v>
                </c:pt>
                <c:pt idx="79">
                  <c:v>100.3</c:v>
                </c:pt>
                <c:pt idx="80">
                  <c:v>100.5</c:v>
                </c:pt>
                <c:pt idx="81">
                  <c:v>100.9</c:v>
                </c:pt>
                <c:pt idx="82">
                  <c:v>100.9</c:v>
                </c:pt>
                <c:pt idx="83">
                  <c:v>101.3</c:v>
                </c:pt>
                <c:pt idx="84">
                  <c:v>113.8</c:v>
                </c:pt>
                <c:pt idx="85">
                  <c:v>114.3</c:v>
                </c:pt>
                <c:pt idx="86">
                  <c:v>116</c:v>
                </c:pt>
                <c:pt idx="87">
                  <c:v>116.9</c:v>
                </c:pt>
                <c:pt idx="88">
                  <c:v>117.3</c:v>
                </c:pt>
                <c:pt idx="89">
                  <c:v>115.5</c:v>
                </c:pt>
                <c:pt idx="90">
                  <c:v>109.5</c:v>
                </c:pt>
                <c:pt idx="91">
                  <c:v>115.7</c:v>
                </c:pt>
                <c:pt idx="92">
                  <c:v>119.8</c:v>
                </c:pt>
                <c:pt idx="93">
                  <c:v>122.3</c:v>
                </c:pt>
                <c:pt idx="94">
                  <c:v>124.2</c:v>
                </c:pt>
                <c:pt idx="95">
                  <c:v>125.6</c:v>
                </c:pt>
                <c:pt idx="96">
                  <c:v>141.69999999999999</c:v>
                </c:pt>
                <c:pt idx="97">
                  <c:v>142.69999999999999</c:v>
                </c:pt>
                <c:pt idx="98">
                  <c:v>141.9</c:v>
                </c:pt>
                <c:pt idx="99">
                  <c:v>139.19999999999999</c:v>
                </c:pt>
                <c:pt idx="100">
                  <c:v>135.1</c:v>
                </c:pt>
                <c:pt idx="101">
                  <c:v>133.6</c:v>
                </c:pt>
                <c:pt idx="102">
                  <c:v>131.30000000000001</c:v>
                </c:pt>
                <c:pt idx="103">
                  <c:v>130.30000000000001</c:v>
                </c:pt>
                <c:pt idx="104">
                  <c:v>130.5</c:v>
                </c:pt>
                <c:pt idx="105">
                  <c:v>127.7</c:v>
                </c:pt>
                <c:pt idx="106">
                  <c:v>126.9</c:v>
                </c:pt>
                <c:pt idx="107">
                  <c:v>126.6</c:v>
                </c:pt>
                <c:pt idx="108">
                  <c:v>128.6</c:v>
                </c:pt>
                <c:pt idx="109">
                  <c:v>127.1</c:v>
                </c:pt>
                <c:pt idx="110">
                  <c:v>126.3</c:v>
                </c:pt>
                <c:pt idx="111">
                  <c:v>127.9</c:v>
                </c:pt>
                <c:pt idx="112">
                  <c:v>128.6</c:v>
                </c:pt>
                <c:pt idx="113">
                  <c:v>128.80000000000001</c:v>
                </c:pt>
                <c:pt idx="114">
                  <c:v>128.69999999999999</c:v>
                </c:pt>
                <c:pt idx="115">
                  <c:v>128.80000000000001</c:v>
                </c:pt>
                <c:pt idx="116">
                  <c:v>129.1</c:v>
                </c:pt>
                <c:pt idx="117">
                  <c:v>128.9</c:v>
                </c:pt>
                <c:pt idx="118">
                  <c:v>128.5</c:v>
                </c:pt>
              </c:numCache>
            </c:numRef>
          </c:val>
          <c:smooth val="0"/>
          <c:extLst xmlns:c15="http://schemas.microsoft.com/office/drawing/2012/chart">
            <c:ext xmlns:c16="http://schemas.microsoft.com/office/drawing/2014/chart" uri="{C3380CC4-5D6E-409C-BE32-E72D297353CC}">
              <c16:uniqueId val="{00000000-234B-45A4-9D71-356AF0AA9496}"/>
            </c:ext>
          </c:extLst>
        </c:ser>
        <c:ser>
          <c:idx val="3"/>
          <c:order val="3"/>
          <c:tx>
            <c:strRef>
              <c:f>'Preis gewerbliche Produkte'!$B$11</c:f>
              <c:strCache>
                <c:ptCount val="1"/>
                <c:pt idx="0">
                  <c:v>Strom, Sondervertragskunde Niederspannung</c:v>
                </c:pt>
              </c:strCache>
            </c:strRef>
          </c:tx>
          <c:spPr>
            <a:ln w="38100" cap="rnd">
              <a:solidFill>
                <a:schemeClr val="accent4"/>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Produkte'!$BW$11:$GL$11</c:f>
              <c:numCache>
                <c:formatCode>General</c:formatCode>
                <c:ptCount val="120"/>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pt idx="101">
                  <c:v>112.1</c:v>
                </c:pt>
                <c:pt idx="102">
                  <c:v>109.6</c:v>
                </c:pt>
                <c:pt idx="103">
                  <c:v>110.1</c:v>
                </c:pt>
                <c:pt idx="104">
                  <c:v>108.4</c:v>
                </c:pt>
                <c:pt idx="105">
                  <c:v>108.2</c:v>
                </c:pt>
                <c:pt idx="106">
                  <c:v>107.2</c:v>
                </c:pt>
                <c:pt idx="107">
                  <c:v>104.3</c:v>
                </c:pt>
                <c:pt idx="108">
                  <c:v>110.9</c:v>
                </c:pt>
                <c:pt idx="109">
                  <c:v>109.3</c:v>
                </c:pt>
                <c:pt idx="110">
                  <c:v>107.9</c:v>
                </c:pt>
                <c:pt idx="111">
                  <c:v>110.3</c:v>
                </c:pt>
                <c:pt idx="112">
                  <c:v>111.7</c:v>
                </c:pt>
                <c:pt idx="113">
                  <c:v>112.4</c:v>
                </c:pt>
                <c:pt idx="114">
                  <c:v>111.9</c:v>
                </c:pt>
                <c:pt idx="115">
                  <c:v>113.6</c:v>
                </c:pt>
                <c:pt idx="116">
                  <c:v>112.5</c:v>
                </c:pt>
                <c:pt idx="117">
                  <c:v>112.5</c:v>
                </c:pt>
                <c:pt idx="118">
                  <c:v>114.3</c:v>
                </c:pt>
              </c:numCache>
            </c:numRef>
          </c:val>
          <c:smooth val="0"/>
          <c:extLst>
            <c:ext xmlns:c16="http://schemas.microsoft.com/office/drawing/2014/chart" uri="{C3380CC4-5D6E-409C-BE32-E72D297353CC}">
              <c16:uniqueId val="{00000001-234B-45A4-9D71-356AF0AA9496}"/>
            </c:ext>
          </c:extLst>
        </c:ser>
        <c:ser>
          <c:idx val="4"/>
          <c:order val="4"/>
          <c:tx>
            <c:strRef>
              <c:f>'Preis gewerbliche Produkte'!$B$12</c:f>
              <c:strCache>
                <c:ptCount val="1"/>
                <c:pt idx="0">
                  <c:v>Strom, Sondervertragskunde Hochspannung</c:v>
                </c:pt>
              </c:strCache>
            </c:strRef>
          </c:tx>
          <c:spPr>
            <a:ln w="38100" cap="rnd">
              <a:solidFill>
                <a:schemeClr val="accent5"/>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Produkte'!$BW$12:$GL$12</c:f>
              <c:numCache>
                <c:formatCode>General</c:formatCode>
                <c:ptCount val="120"/>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pt idx="101">
                  <c:v>115.6</c:v>
                </c:pt>
                <c:pt idx="102">
                  <c:v>113.8</c:v>
                </c:pt>
                <c:pt idx="103">
                  <c:v>114.5</c:v>
                </c:pt>
                <c:pt idx="104">
                  <c:v>112.5</c:v>
                </c:pt>
                <c:pt idx="105">
                  <c:v>113.6</c:v>
                </c:pt>
                <c:pt idx="106">
                  <c:v>110.6</c:v>
                </c:pt>
                <c:pt idx="107">
                  <c:v>103.9</c:v>
                </c:pt>
                <c:pt idx="108">
                  <c:v>105.5</c:v>
                </c:pt>
                <c:pt idx="109">
                  <c:v>100.5</c:v>
                </c:pt>
                <c:pt idx="110">
                  <c:v>101.3</c:v>
                </c:pt>
                <c:pt idx="111">
                  <c:v>104.4</c:v>
                </c:pt>
                <c:pt idx="112">
                  <c:v>105.6</c:v>
                </c:pt>
                <c:pt idx="113">
                  <c:v>107.1</c:v>
                </c:pt>
                <c:pt idx="114">
                  <c:v>106.2</c:v>
                </c:pt>
                <c:pt idx="115">
                  <c:v>110.6</c:v>
                </c:pt>
                <c:pt idx="116">
                  <c:v>106.8</c:v>
                </c:pt>
                <c:pt idx="117">
                  <c:v>107.7</c:v>
                </c:pt>
                <c:pt idx="118">
                  <c:v>114</c:v>
                </c:pt>
              </c:numCache>
            </c:numRef>
          </c:val>
          <c:smooth val="0"/>
          <c:extLst>
            <c:ext xmlns:c16="http://schemas.microsoft.com/office/drawing/2014/chart" uri="{C3380CC4-5D6E-409C-BE32-E72D297353CC}">
              <c16:uniqueId val="{00000002-234B-45A4-9D71-356AF0AA9496}"/>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c:ext uri="{02D57815-91ED-43cb-92C2-25804820EDAC}">
                        <c15:formulaRef>
                          <c15:sqref>'Preis gewerbliche Produkte'!$BW$8:$GL$8</c15:sqref>
                        </c15:formulaRef>
                      </c:ext>
                    </c:extLst>
                    <c:numCache>
                      <c:formatCode>General</c:formatCode>
                      <c:ptCount val="120"/>
                      <c:pt idx="0">
                        <c:v>60.1</c:v>
                      </c:pt>
                      <c:pt idx="1">
                        <c:v>60.1</c:v>
                      </c:pt>
                      <c:pt idx="2">
                        <c:v>58.9</c:v>
                      </c:pt>
                      <c:pt idx="3">
                        <c:v>58.2</c:v>
                      </c:pt>
                      <c:pt idx="4">
                        <c:v>58</c:v>
                      </c:pt>
                      <c:pt idx="5">
                        <c:v>57.7</c:v>
                      </c:pt>
                      <c:pt idx="6">
                        <c:v>58.2</c:v>
                      </c:pt>
                      <c:pt idx="7">
                        <c:v>57.3</c:v>
                      </c:pt>
                      <c:pt idx="8">
                        <c:v>56.4</c:v>
                      </c:pt>
                      <c:pt idx="9">
                        <c:v>55.7</c:v>
                      </c:pt>
                      <c:pt idx="10">
                        <c:v>55.4</c:v>
                      </c:pt>
                      <c:pt idx="11">
                        <c:v>55</c:v>
                      </c:pt>
                      <c:pt idx="12">
                        <c:v>51.5</c:v>
                      </c:pt>
                      <c:pt idx="13">
                        <c:v>49.1</c:v>
                      </c:pt>
                      <c:pt idx="14">
                        <c:v>49.2</c:v>
                      </c:pt>
                      <c:pt idx="15">
                        <c:v>49.6</c:v>
                      </c:pt>
                      <c:pt idx="16">
                        <c:v>51.2</c:v>
                      </c:pt>
                      <c:pt idx="17">
                        <c:v>52.8</c:v>
                      </c:pt>
                      <c:pt idx="18">
                        <c:v>53.4</c:v>
                      </c:pt>
                      <c:pt idx="19">
                        <c:v>53.1</c:v>
                      </c:pt>
                      <c:pt idx="20">
                        <c:v>52.1</c:v>
                      </c:pt>
                      <c:pt idx="21">
                        <c:v>55.6</c:v>
                      </c:pt>
                      <c:pt idx="22">
                        <c:v>56.9</c:v>
                      </c:pt>
                      <c:pt idx="23">
                        <c:v>56</c:v>
                      </c:pt>
                      <c:pt idx="24">
                        <c:v>53.6</c:v>
                      </c:pt>
                      <c:pt idx="25">
                        <c:v>53.3</c:v>
                      </c:pt>
                      <c:pt idx="26">
                        <c:v>53.3</c:v>
                      </c:pt>
                      <c:pt idx="27">
                        <c:v>53.4</c:v>
                      </c:pt>
                      <c:pt idx="28">
                        <c:v>52.7</c:v>
                      </c:pt>
                      <c:pt idx="29">
                        <c:v>53.5</c:v>
                      </c:pt>
                      <c:pt idx="30">
                        <c:v>54.2</c:v>
                      </c:pt>
                      <c:pt idx="31">
                        <c:v>55</c:v>
                      </c:pt>
                      <c:pt idx="32">
                        <c:v>56.7</c:v>
                      </c:pt>
                      <c:pt idx="33">
                        <c:v>57.3</c:v>
                      </c:pt>
                      <c:pt idx="34">
                        <c:v>57.8</c:v>
                      </c:pt>
                      <c:pt idx="35">
                        <c:v>58.8</c:v>
                      </c:pt>
                      <c:pt idx="36">
                        <c:v>58.1</c:v>
                      </c:pt>
                      <c:pt idx="37">
                        <c:v>57.2</c:v>
                      </c:pt>
                      <c:pt idx="38">
                        <c:v>57.7</c:v>
                      </c:pt>
                      <c:pt idx="39">
                        <c:v>59.4</c:v>
                      </c:pt>
                      <c:pt idx="40">
                        <c:v>60.7</c:v>
                      </c:pt>
                      <c:pt idx="41">
                        <c:v>61.3</c:v>
                      </c:pt>
                      <c:pt idx="42">
                        <c:v>62.5</c:v>
                      </c:pt>
                      <c:pt idx="43">
                        <c:v>63.5</c:v>
                      </c:pt>
                      <c:pt idx="44">
                        <c:v>67.099999999999994</c:v>
                      </c:pt>
                      <c:pt idx="45">
                        <c:v>67.5</c:v>
                      </c:pt>
                      <c:pt idx="46">
                        <c:v>67.8</c:v>
                      </c:pt>
                      <c:pt idx="47">
                        <c:v>69.099999999999994</c:v>
                      </c:pt>
                      <c:pt idx="48">
                        <c:v>72.900000000000006</c:v>
                      </c:pt>
                      <c:pt idx="49">
                        <c:v>72.400000000000006</c:v>
                      </c:pt>
                      <c:pt idx="50">
                        <c:v>72.3</c:v>
                      </c:pt>
                      <c:pt idx="51">
                        <c:v>73.400000000000006</c:v>
                      </c:pt>
                      <c:pt idx="52">
                        <c:v>72.5</c:v>
                      </c:pt>
                      <c:pt idx="53">
                        <c:v>72.099999999999994</c:v>
                      </c:pt>
                      <c:pt idx="54">
                        <c:v>74.900000000000006</c:v>
                      </c:pt>
                      <c:pt idx="55">
                        <c:v>73.2</c:v>
                      </c:pt>
                      <c:pt idx="56">
                        <c:v>73.599999999999994</c:v>
                      </c:pt>
                      <c:pt idx="57">
                        <c:v>73.900000000000006</c:v>
                      </c:pt>
                      <c:pt idx="58">
                        <c:v>71.5</c:v>
                      </c:pt>
                      <c:pt idx="59">
                        <c:v>69.7</c:v>
                      </c:pt>
                      <c:pt idx="60">
                        <c:v>72.400000000000006</c:v>
                      </c:pt>
                      <c:pt idx="61">
                        <c:v>73.099999999999994</c:v>
                      </c:pt>
                      <c:pt idx="62">
                        <c:v>69.7</c:v>
                      </c:pt>
                      <c:pt idx="63">
                        <c:v>69.2</c:v>
                      </c:pt>
                      <c:pt idx="64">
                        <c:v>69.599999999999994</c:v>
                      </c:pt>
                      <c:pt idx="65">
                        <c:v>70.2</c:v>
                      </c:pt>
                      <c:pt idx="66">
                        <c:v>73.5</c:v>
                      </c:pt>
                      <c:pt idx="67">
                        <c:v>72.3</c:v>
                      </c:pt>
                      <c:pt idx="68">
                        <c:v>75.400000000000006</c:v>
                      </c:pt>
                      <c:pt idx="69">
                        <c:v>72.2</c:v>
                      </c:pt>
                      <c:pt idx="70">
                        <c:v>71.599999999999994</c:v>
                      </c:pt>
                      <c:pt idx="71">
                        <c:v>75.5</c:v>
                      </c:pt>
                      <c:pt idx="72">
                        <c:v>77.099999999999994</c:v>
                      </c:pt>
                      <c:pt idx="73">
                        <c:v>79.3</c:v>
                      </c:pt>
                      <c:pt idx="74">
                        <c:v>80.2</c:v>
                      </c:pt>
                      <c:pt idx="75">
                        <c:v>81</c:v>
                      </c:pt>
                      <c:pt idx="76">
                        <c:v>84.4</c:v>
                      </c:pt>
                      <c:pt idx="77">
                        <c:v>86.8</c:v>
                      </c:pt>
                      <c:pt idx="78">
                        <c:v>90.1</c:v>
                      </c:pt>
                      <c:pt idx="79">
                        <c:v>95.5</c:v>
                      </c:pt>
                      <c:pt idx="80">
                        <c:v>108.3</c:v>
                      </c:pt>
                      <c:pt idx="81">
                        <c:v>129</c:v>
                      </c:pt>
                      <c:pt idx="82">
                        <c:v>127.4</c:v>
                      </c:pt>
                      <c:pt idx="83">
                        <c:v>161</c:v>
                      </c:pt>
                      <c:pt idx="84">
                        <c:v>176.3</c:v>
                      </c:pt>
                      <c:pt idx="85">
                        <c:v>176.6</c:v>
                      </c:pt>
                      <c:pt idx="86">
                        <c:v>197.5</c:v>
                      </c:pt>
                      <c:pt idx="87">
                        <c:v>211.9</c:v>
                      </c:pt>
                      <c:pt idx="88">
                        <c:v>224.5</c:v>
                      </c:pt>
                      <c:pt idx="89">
                        <c:v>232.7</c:v>
                      </c:pt>
                      <c:pt idx="90">
                        <c:v>284.5</c:v>
                      </c:pt>
                      <c:pt idx="91">
                        <c:v>361.9</c:v>
                      </c:pt>
                      <c:pt idx="92">
                        <c:v>388.8</c:v>
                      </c:pt>
                      <c:pt idx="93">
                        <c:v>321.2</c:v>
                      </c:pt>
                      <c:pt idx="94">
                        <c:v>291</c:v>
                      </c:pt>
                      <c:pt idx="95">
                        <c:v>292.7</c:v>
                      </c:pt>
                      <c:pt idx="96">
                        <c:v>255.6</c:v>
                      </c:pt>
                      <c:pt idx="97">
                        <c:v>243.9</c:v>
                      </c:pt>
                      <c:pt idx="98">
                        <c:v>230.2</c:v>
                      </c:pt>
                      <c:pt idx="99">
                        <c:v>240.6</c:v>
                      </c:pt>
                      <c:pt idx="100">
                        <c:v>234.7</c:v>
                      </c:pt>
                      <c:pt idx="101">
                        <c:v>237</c:v>
                      </c:pt>
                      <c:pt idx="102">
                        <c:v>230.1</c:v>
                      </c:pt>
                      <c:pt idx="103">
                        <c:v>238.1</c:v>
                      </c:pt>
                      <c:pt idx="104">
                        <c:v>235.4</c:v>
                      </c:pt>
                      <c:pt idx="105">
                        <c:v>229.5</c:v>
                      </c:pt>
                      <c:pt idx="106">
                        <c:v>229.3</c:v>
                      </c:pt>
                      <c:pt idx="107">
                        <c:v>219.6</c:v>
                      </c:pt>
                      <c:pt idx="108">
                        <c:v>207.2</c:v>
                      </c:pt>
                      <c:pt idx="109">
                        <c:v>194.9</c:v>
                      </c:pt>
                      <c:pt idx="110">
                        <c:v>195.6</c:v>
                      </c:pt>
                      <c:pt idx="111">
                        <c:v>192.2</c:v>
                      </c:pt>
                      <c:pt idx="112">
                        <c:v>194.2</c:v>
                      </c:pt>
                      <c:pt idx="113">
                        <c:v>194.5</c:v>
                      </c:pt>
                      <c:pt idx="114">
                        <c:v>194.8</c:v>
                      </c:pt>
                      <c:pt idx="115">
                        <c:v>199.6</c:v>
                      </c:pt>
                      <c:pt idx="116">
                        <c:v>196.6</c:v>
                      </c:pt>
                      <c:pt idx="117">
                        <c:v>198.7</c:v>
                      </c:pt>
                      <c:pt idx="118">
                        <c:v>210.9</c:v>
                      </c:pt>
                    </c:numCache>
                  </c:numRef>
                </c:val>
                <c:smooth val="0"/>
                <c:extLst>
                  <c:ext xmlns:c16="http://schemas.microsoft.com/office/drawing/2014/chart" uri="{C3380CC4-5D6E-409C-BE32-E72D297353CC}">
                    <c16:uniqueId val="{00000003-234B-45A4-9D71-356AF0AA9496}"/>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Produkte'!$BW$9:$GL$9</c15:sqref>
                        </c15:formulaRef>
                      </c:ext>
                    </c:extLst>
                    <c:numCache>
                      <c:formatCode>General</c:formatCode>
                      <c:ptCount val="120"/>
                      <c:pt idx="0">
                        <c:v>87.1</c:v>
                      </c:pt>
                      <c:pt idx="1">
                        <c:v>87.1</c:v>
                      </c:pt>
                      <c:pt idx="2">
                        <c:v>87</c:v>
                      </c:pt>
                      <c:pt idx="3">
                        <c:v>86.8</c:v>
                      </c:pt>
                      <c:pt idx="4">
                        <c:v>86.8</c:v>
                      </c:pt>
                      <c:pt idx="5">
                        <c:v>86.8</c:v>
                      </c:pt>
                      <c:pt idx="6">
                        <c:v>86.8</c:v>
                      </c:pt>
                      <c:pt idx="7">
                        <c:v>86.8</c:v>
                      </c:pt>
                      <c:pt idx="8">
                        <c:v>86.8</c:v>
                      </c:pt>
                      <c:pt idx="9">
                        <c:v>86.8</c:v>
                      </c:pt>
                      <c:pt idx="10">
                        <c:v>86.8</c:v>
                      </c:pt>
                      <c:pt idx="11">
                        <c:v>86.8</c:v>
                      </c:pt>
                      <c:pt idx="12">
                        <c:v>87</c:v>
                      </c:pt>
                      <c:pt idx="13">
                        <c:v>87.1</c:v>
                      </c:pt>
                      <c:pt idx="14">
                        <c:v>87</c:v>
                      </c:pt>
                      <c:pt idx="15">
                        <c:v>87.7</c:v>
                      </c:pt>
                      <c:pt idx="16">
                        <c:v>87.7</c:v>
                      </c:pt>
                      <c:pt idx="17">
                        <c:v>87.7</c:v>
                      </c:pt>
                      <c:pt idx="18">
                        <c:v>87.8</c:v>
                      </c:pt>
                      <c:pt idx="19">
                        <c:v>87.8</c:v>
                      </c:pt>
                      <c:pt idx="20">
                        <c:v>87.7</c:v>
                      </c:pt>
                      <c:pt idx="21">
                        <c:v>87.8</c:v>
                      </c:pt>
                      <c:pt idx="22">
                        <c:v>87.8</c:v>
                      </c:pt>
                      <c:pt idx="23">
                        <c:v>87.8</c:v>
                      </c:pt>
                      <c:pt idx="24">
                        <c:v>88.5</c:v>
                      </c:pt>
                      <c:pt idx="25">
                        <c:v>88.9</c:v>
                      </c:pt>
                      <c:pt idx="26">
                        <c:v>88.9</c:v>
                      </c:pt>
                      <c:pt idx="27">
                        <c:v>89.4</c:v>
                      </c:pt>
                      <c:pt idx="28">
                        <c:v>89.4</c:v>
                      </c:pt>
                      <c:pt idx="29">
                        <c:v>89.9</c:v>
                      </c:pt>
                      <c:pt idx="30">
                        <c:v>89.9</c:v>
                      </c:pt>
                      <c:pt idx="31">
                        <c:v>89.9</c:v>
                      </c:pt>
                      <c:pt idx="32">
                        <c:v>90</c:v>
                      </c:pt>
                      <c:pt idx="33">
                        <c:v>90</c:v>
                      </c:pt>
                      <c:pt idx="34">
                        <c:v>90</c:v>
                      </c:pt>
                      <c:pt idx="35">
                        <c:v>90</c:v>
                      </c:pt>
                      <c:pt idx="36">
                        <c:v>89.8</c:v>
                      </c:pt>
                      <c:pt idx="37">
                        <c:v>89.8</c:v>
                      </c:pt>
                      <c:pt idx="38">
                        <c:v>89.9</c:v>
                      </c:pt>
                      <c:pt idx="39">
                        <c:v>89.9</c:v>
                      </c:pt>
                      <c:pt idx="40">
                        <c:v>89.5</c:v>
                      </c:pt>
                      <c:pt idx="41">
                        <c:v>89.5</c:v>
                      </c:pt>
                      <c:pt idx="42">
                        <c:v>89.5</c:v>
                      </c:pt>
                      <c:pt idx="43">
                        <c:v>89.5</c:v>
                      </c:pt>
                      <c:pt idx="44">
                        <c:v>89.5</c:v>
                      </c:pt>
                      <c:pt idx="45">
                        <c:v>89.5</c:v>
                      </c:pt>
                      <c:pt idx="46">
                        <c:v>89.5</c:v>
                      </c:pt>
                      <c:pt idx="47">
                        <c:v>89.5</c:v>
                      </c:pt>
                      <c:pt idx="48">
                        <c:v>90.8</c:v>
                      </c:pt>
                      <c:pt idx="49">
                        <c:v>91.3</c:v>
                      </c:pt>
                      <c:pt idx="50">
                        <c:v>91.6</c:v>
                      </c:pt>
                      <c:pt idx="51">
                        <c:v>92.4</c:v>
                      </c:pt>
                      <c:pt idx="52">
                        <c:v>92.5</c:v>
                      </c:pt>
                      <c:pt idx="53">
                        <c:v>92.6</c:v>
                      </c:pt>
                      <c:pt idx="54">
                        <c:v>92.6</c:v>
                      </c:pt>
                      <c:pt idx="55">
                        <c:v>92.9</c:v>
                      </c:pt>
                      <c:pt idx="56">
                        <c:v>92.9</c:v>
                      </c:pt>
                      <c:pt idx="57">
                        <c:v>92.9</c:v>
                      </c:pt>
                      <c:pt idx="58">
                        <c:v>92.9</c:v>
                      </c:pt>
                      <c:pt idx="59">
                        <c:v>93</c:v>
                      </c:pt>
                      <c:pt idx="60">
                        <c:v>95.5</c:v>
                      </c:pt>
                      <c:pt idx="61">
                        <c:v>96.2</c:v>
                      </c:pt>
                      <c:pt idx="62">
                        <c:v>97.5</c:v>
                      </c:pt>
                      <c:pt idx="63">
                        <c:v>98.5</c:v>
                      </c:pt>
                      <c:pt idx="64">
                        <c:v>99</c:v>
                      </c:pt>
                      <c:pt idx="65">
                        <c:v>99</c:v>
                      </c:pt>
                      <c:pt idx="66">
                        <c:v>98.8</c:v>
                      </c:pt>
                      <c:pt idx="67">
                        <c:v>98.8</c:v>
                      </c:pt>
                      <c:pt idx="68">
                        <c:v>98.8</c:v>
                      </c:pt>
                      <c:pt idx="69">
                        <c:v>98.8</c:v>
                      </c:pt>
                      <c:pt idx="70">
                        <c:v>98.8</c:v>
                      </c:pt>
                      <c:pt idx="71">
                        <c:v>99</c:v>
                      </c:pt>
                      <c:pt idx="72">
                        <c:v>99.1</c:v>
                      </c:pt>
                      <c:pt idx="73">
                        <c:v>99.2</c:v>
                      </c:pt>
                      <c:pt idx="74">
                        <c:v>99.4</c:v>
                      </c:pt>
                      <c:pt idx="75">
                        <c:v>99.4</c:v>
                      </c:pt>
                      <c:pt idx="76">
                        <c:v>99.4</c:v>
                      </c:pt>
                      <c:pt idx="77">
                        <c:v>99.6</c:v>
                      </c:pt>
                      <c:pt idx="78">
                        <c:v>99.5</c:v>
                      </c:pt>
                      <c:pt idx="79">
                        <c:v>100.2</c:v>
                      </c:pt>
                      <c:pt idx="80">
                        <c:v>100.5</c:v>
                      </c:pt>
                      <c:pt idx="81">
                        <c:v>100.6</c:v>
                      </c:pt>
                      <c:pt idx="82">
                        <c:v>101.6</c:v>
                      </c:pt>
                      <c:pt idx="83">
                        <c:v>101.8</c:v>
                      </c:pt>
                      <c:pt idx="84">
                        <c:v>108.3</c:v>
                      </c:pt>
                      <c:pt idx="85">
                        <c:v>108.4</c:v>
                      </c:pt>
                      <c:pt idx="86">
                        <c:v>114.2</c:v>
                      </c:pt>
                      <c:pt idx="87">
                        <c:v>115.6</c:v>
                      </c:pt>
                      <c:pt idx="88">
                        <c:v>115.7</c:v>
                      </c:pt>
                      <c:pt idx="89">
                        <c:v>116.2</c:v>
                      </c:pt>
                      <c:pt idx="90">
                        <c:v>110.3</c:v>
                      </c:pt>
                      <c:pt idx="91">
                        <c:v>114.7</c:v>
                      </c:pt>
                      <c:pt idx="92">
                        <c:v>121.7</c:v>
                      </c:pt>
                      <c:pt idx="93">
                        <c:v>126.3</c:v>
                      </c:pt>
                      <c:pt idx="94">
                        <c:v>127</c:v>
                      </c:pt>
                      <c:pt idx="95">
                        <c:v>125.4</c:v>
                      </c:pt>
                      <c:pt idx="96">
                        <c:v>142.19999999999999</c:v>
                      </c:pt>
                      <c:pt idx="97">
                        <c:v>141.4</c:v>
                      </c:pt>
                      <c:pt idx="98">
                        <c:v>140</c:v>
                      </c:pt>
                      <c:pt idx="99">
                        <c:v>137.80000000000001</c:v>
                      </c:pt>
                      <c:pt idx="100">
                        <c:v>137.6</c:v>
                      </c:pt>
                      <c:pt idx="101">
                        <c:v>134.6</c:v>
                      </c:pt>
                      <c:pt idx="102">
                        <c:v>133.1</c:v>
                      </c:pt>
                      <c:pt idx="103">
                        <c:v>133.6</c:v>
                      </c:pt>
                      <c:pt idx="104">
                        <c:v>133.6</c:v>
                      </c:pt>
                      <c:pt idx="105">
                        <c:v>130.1</c:v>
                      </c:pt>
                      <c:pt idx="106">
                        <c:v>130</c:v>
                      </c:pt>
                      <c:pt idx="107">
                        <c:v>129.9</c:v>
                      </c:pt>
                      <c:pt idx="108">
                        <c:v>130.30000000000001</c:v>
                      </c:pt>
                      <c:pt idx="109">
                        <c:v>129.5</c:v>
                      </c:pt>
                      <c:pt idx="110">
                        <c:v>129.1</c:v>
                      </c:pt>
                      <c:pt idx="111">
                        <c:v>130</c:v>
                      </c:pt>
                      <c:pt idx="112">
                        <c:v>130.4</c:v>
                      </c:pt>
                      <c:pt idx="113">
                        <c:v>130.19999999999999</c:v>
                      </c:pt>
                      <c:pt idx="114">
                        <c:v>130.1</c:v>
                      </c:pt>
                      <c:pt idx="115">
                        <c:v>130.1</c:v>
                      </c:pt>
                      <c:pt idx="116">
                        <c:v>130.4</c:v>
                      </c:pt>
                      <c:pt idx="117">
                        <c:v>129.9</c:v>
                      </c:pt>
                      <c:pt idx="118">
                        <c:v>130.19999999999999</c:v>
                      </c:pt>
                    </c:numCache>
                  </c:numRef>
                </c:val>
                <c:smooth val="0"/>
                <c:extLst xmlns:c15="http://schemas.microsoft.com/office/drawing/2012/chart">
                  <c:ext xmlns:c16="http://schemas.microsoft.com/office/drawing/2014/chart" uri="{C3380CC4-5D6E-409C-BE32-E72D297353CC}">
                    <c16:uniqueId val="{00000004-234B-45A4-9D71-356AF0AA9496}"/>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r>
              <a:rPr lang="de-DE"/>
              <a:t>Erzeugerpreisindex gewerbliche Produkte Erdgas</a:t>
            </a:r>
          </a:p>
          <a:p>
            <a:pPr>
              <a:defRPr/>
            </a:pPr>
            <a:r>
              <a:rPr lang="de-DE"/>
              <a:t>Index 2021=100</a:t>
            </a:r>
          </a:p>
        </c:rich>
      </c:tx>
      <c:overlay val="0"/>
      <c:spPr>
        <a:noFill/>
        <a:ln>
          <a:noFill/>
        </a:ln>
        <a:effectLst/>
      </c:spPr>
      <c:txPr>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3"/>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Produkte'!$BW$15:$GL$15</c:f>
              <c:numCache>
                <c:formatCode>General</c:formatCode>
                <c:ptCount val="120"/>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numCache>
            </c:numRef>
          </c:val>
          <c:smooth val="0"/>
          <c:extLst>
            <c:ext xmlns:c16="http://schemas.microsoft.com/office/drawing/2014/chart" uri="{C3380CC4-5D6E-409C-BE32-E72D297353CC}">
              <c16:uniqueId val="{00000000-532D-467B-A057-1F58BF019C56}"/>
            </c:ext>
          </c:extLst>
        </c:ser>
        <c:ser>
          <c:idx val="5"/>
          <c:order val="5"/>
          <c:tx>
            <c:strRef>
              <c:f>'Preis gewerbliche Produkte'!$B$18</c:f>
              <c:strCache>
                <c:ptCount val="1"/>
                <c:pt idx="0">
                  <c:v>Börsennotierung</c:v>
                </c:pt>
              </c:strCache>
            </c:strRef>
          </c:tx>
          <c:spPr>
            <a:ln w="28575" cap="rnd">
              <a:solidFill>
                <a:schemeClr val="accent6"/>
              </a:solidFill>
              <a:round/>
            </a:ln>
            <a:effectLst/>
          </c:spPr>
          <c:marker>
            <c:symbol val="none"/>
          </c:marker>
          <c:cat>
            <c:strRef>
              <c:f>'Preis gewerbliche Produkte'!$BW$5:$GL$5</c:f>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f>'Preis gewerbliche Produkte'!$BW$18:$GL$18</c:f>
              <c:numCache>
                <c:formatCode>General</c:formatCode>
                <c:ptCount val="120"/>
                <c:pt idx="0">
                  <c:v>45</c:v>
                </c:pt>
                <c:pt idx="1">
                  <c:v>50.4</c:v>
                </c:pt>
                <c:pt idx="2">
                  <c:v>48.9</c:v>
                </c:pt>
                <c:pt idx="3">
                  <c:v>49</c:v>
                </c:pt>
                <c:pt idx="4">
                  <c:v>46.9</c:v>
                </c:pt>
                <c:pt idx="5">
                  <c:v>46.7</c:v>
                </c:pt>
                <c:pt idx="6">
                  <c:v>47.4</c:v>
                </c:pt>
                <c:pt idx="7">
                  <c:v>44.6</c:v>
                </c:pt>
                <c:pt idx="8">
                  <c:v>43.5</c:v>
                </c:pt>
                <c:pt idx="9">
                  <c:v>41.5</c:v>
                </c:pt>
                <c:pt idx="10">
                  <c:v>39.5</c:v>
                </c:pt>
                <c:pt idx="11">
                  <c:v>36.299999999999997</c:v>
                </c:pt>
                <c:pt idx="12">
                  <c:v>32</c:v>
                </c:pt>
                <c:pt idx="13">
                  <c:v>28.6</c:v>
                </c:pt>
                <c:pt idx="14">
                  <c:v>28.1</c:v>
                </c:pt>
                <c:pt idx="15">
                  <c:v>27.9</c:v>
                </c:pt>
                <c:pt idx="16">
                  <c:v>30.1</c:v>
                </c:pt>
                <c:pt idx="17">
                  <c:v>33.4</c:v>
                </c:pt>
                <c:pt idx="18">
                  <c:v>33.700000000000003</c:v>
                </c:pt>
                <c:pt idx="19">
                  <c:v>29.3</c:v>
                </c:pt>
                <c:pt idx="20">
                  <c:v>29.6</c:v>
                </c:pt>
                <c:pt idx="21">
                  <c:v>36.799999999999997</c:v>
                </c:pt>
                <c:pt idx="22">
                  <c:v>39.799999999999997</c:v>
                </c:pt>
                <c:pt idx="23">
                  <c:v>39.200000000000003</c:v>
                </c:pt>
                <c:pt idx="24">
                  <c:v>44</c:v>
                </c:pt>
                <c:pt idx="25">
                  <c:v>43.6</c:v>
                </c:pt>
                <c:pt idx="26">
                  <c:v>36.6</c:v>
                </c:pt>
                <c:pt idx="27">
                  <c:v>37.1</c:v>
                </c:pt>
                <c:pt idx="28">
                  <c:v>36.200000000000003</c:v>
                </c:pt>
                <c:pt idx="29">
                  <c:v>34.799999999999997</c:v>
                </c:pt>
                <c:pt idx="30">
                  <c:v>34.700000000000003</c:v>
                </c:pt>
                <c:pt idx="31">
                  <c:v>36.299999999999997</c:v>
                </c:pt>
                <c:pt idx="32">
                  <c:v>39</c:v>
                </c:pt>
                <c:pt idx="33">
                  <c:v>39.700000000000003</c:v>
                </c:pt>
                <c:pt idx="34">
                  <c:v>43.4</c:v>
                </c:pt>
                <c:pt idx="35">
                  <c:v>45.6</c:v>
                </c:pt>
                <c:pt idx="36">
                  <c:v>41.1</c:v>
                </c:pt>
                <c:pt idx="37">
                  <c:v>43.9</c:v>
                </c:pt>
                <c:pt idx="38">
                  <c:v>46.5</c:v>
                </c:pt>
                <c:pt idx="39">
                  <c:v>43.4</c:v>
                </c:pt>
                <c:pt idx="40">
                  <c:v>48.9</c:v>
                </c:pt>
                <c:pt idx="41">
                  <c:v>48.9</c:v>
                </c:pt>
                <c:pt idx="42">
                  <c:v>50.1</c:v>
                </c:pt>
                <c:pt idx="43">
                  <c:v>53.3</c:v>
                </c:pt>
                <c:pt idx="44">
                  <c:v>62</c:v>
                </c:pt>
                <c:pt idx="45">
                  <c:v>58.2</c:v>
                </c:pt>
                <c:pt idx="46">
                  <c:v>55.5</c:v>
                </c:pt>
                <c:pt idx="47">
                  <c:v>53.8</c:v>
                </c:pt>
                <c:pt idx="48">
                  <c:v>48.9</c:v>
                </c:pt>
                <c:pt idx="49">
                  <c:v>42.1</c:v>
                </c:pt>
                <c:pt idx="50">
                  <c:v>37.1</c:v>
                </c:pt>
                <c:pt idx="51">
                  <c:v>37</c:v>
                </c:pt>
                <c:pt idx="52">
                  <c:v>33.200000000000003</c:v>
                </c:pt>
                <c:pt idx="53">
                  <c:v>27.1</c:v>
                </c:pt>
                <c:pt idx="54">
                  <c:v>28.4</c:v>
                </c:pt>
                <c:pt idx="55">
                  <c:v>27</c:v>
                </c:pt>
                <c:pt idx="56">
                  <c:v>27.9</c:v>
                </c:pt>
                <c:pt idx="57">
                  <c:v>30.5</c:v>
                </c:pt>
                <c:pt idx="58">
                  <c:v>35.4</c:v>
                </c:pt>
                <c:pt idx="59">
                  <c:v>31.5</c:v>
                </c:pt>
                <c:pt idx="60">
                  <c:v>26.6</c:v>
                </c:pt>
                <c:pt idx="61">
                  <c:v>22.8</c:v>
                </c:pt>
                <c:pt idx="62">
                  <c:v>20.6</c:v>
                </c:pt>
                <c:pt idx="63">
                  <c:v>17.600000000000001</c:v>
                </c:pt>
                <c:pt idx="64">
                  <c:v>13.8</c:v>
                </c:pt>
                <c:pt idx="65">
                  <c:v>13.9</c:v>
                </c:pt>
                <c:pt idx="66">
                  <c:v>14.8</c:v>
                </c:pt>
                <c:pt idx="67">
                  <c:v>19.600000000000001</c:v>
                </c:pt>
                <c:pt idx="68">
                  <c:v>25.9</c:v>
                </c:pt>
                <c:pt idx="69">
                  <c:v>31.5</c:v>
                </c:pt>
                <c:pt idx="70">
                  <c:v>30.9</c:v>
                </c:pt>
                <c:pt idx="71">
                  <c:v>35.700000000000003</c:v>
                </c:pt>
                <c:pt idx="72">
                  <c:v>43.4</c:v>
                </c:pt>
                <c:pt idx="73">
                  <c:v>41.6</c:v>
                </c:pt>
                <c:pt idx="74">
                  <c:v>43.2</c:v>
                </c:pt>
                <c:pt idx="75">
                  <c:v>49.6</c:v>
                </c:pt>
                <c:pt idx="76">
                  <c:v>58.9</c:v>
                </c:pt>
                <c:pt idx="77">
                  <c:v>66.8</c:v>
                </c:pt>
                <c:pt idx="78">
                  <c:v>81.400000000000006</c:v>
                </c:pt>
                <c:pt idx="79">
                  <c:v>99.6</c:v>
                </c:pt>
                <c:pt idx="80">
                  <c:v>141.30000000000001</c:v>
                </c:pt>
                <c:pt idx="81">
                  <c:v>173.1</c:v>
                </c:pt>
                <c:pt idx="82">
                  <c:v>158.6</c:v>
                </c:pt>
                <c:pt idx="83">
                  <c:v>242.5</c:v>
                </c:pt>
                <c:pt idx="84">
                  <c:v>175.2</c:v>
                </c:pt>
                <c:pt idx="85">
                  <c:v>181.4</c:v>
                </c:pt>
                <c:pt idx="86">
                  <c:v>283.3</c:v>
                </c:pt>
                <c:pt idx="87">
                  <c:v>241.5</c:v>
                </c:pt>
                <c:pt idx="88">
                  <c:v>230.5</c:v>
                </c:pt>
                <c:pt idx="89">
                  <c:v>261.60000000000002</c:v>
                </c:pt>
                <c:pt idx="90">
                  <c:v>404.7</c:v>
                </c:pt>
                <c:pt idx="91">
                  <c:v>563.20000000000005</c:v>
                </c:pt>
                <c:pt idx="92">
                  <c:v>493.7</c:v>
                </c:pt>
                <c:pt idx="93">
                  <c:v>335.4</c:v>
                </c:pt>
                <c:pt idx="94">
                  <c:v>294</c:v>
                </c:pt>
                <c:pt idx="95">
                  <c:v>291.2</c:v>
                </c:pt>
                <c:pt idx="96">
                  <c:v>160.9</c:v>
                </c:pt>
                <c:pt idx="97">
                  <c:v>135.1</c:v>
                </c:pt>
                <c:pt idx="98">
                  <c:v>113.7</c:v>
                </c:pt>
                <c:pt idx="99">
                  <c:v>122</c:v>
                </c:pt>
                <c:pt idx="100">
                  <c:v>101.1</c:v>
                </c:pt>
                <c:pt idx="101">
                  <c:v>99.5</c:v>
                </c:pt>
                <c:pt idx="102">
                  <c:v>103.1</c:v>
                </c:pt>
                <c:pt idx="103">
                  <c:v>109.4</c:v>
                </c:pt>
                <c:pt idx="104">
                  <c:v>111</c:v>
                </c:pt>
                <c:pt idx="105">
                  <c:v>120.8</c:v>
                </c:pt>
                <c:pt idx="106">
                  <c:v>112.8</c:v>
                </c:pt>
                <c:pt idx="107">
                  <c:v>89.8</c:v>
                </c:pt>
                <c:pt idx="108">
                  <c:v>76.099999999999994</c:v>
                </c:pt>
                <c:pt idx="109">
                  <c:v>66.2</c:v>
                </c:pt>
                <c:pt idx="110">
                  <c:v>68.099999999999994</c:v>
                </c:pt>
                <c:pt idx="111">
                  <c:v>77</c:v>
                </c:pt>
                <c:pt idx="112">
                  <c:v>84.4</c:v>
                </c:pt>
                <c:pt idx="113">
                  <c:v>88.6</c:v>
                </c:pt>
                <c:pt idx="114">
                  <c:v>87.1</c:v>
                </c:pt>
                <c:pt idx="115">
                  <c:v>97.9</c:v>
                </c:pt>
                <c:pt idx="116">
                  <c:v>91.2</c:v>
                </c:pt>
                <c:pt idx="117">
                  <c:v>98.9</c:v>
                </c:pt>
                <c:pt idx="118">
                  <c:v>108.6</c:v>
                </c:pt>
              </c:numCache>
            </c:numRef>
          </c:val>
          <c:smooth val="0"/>
          <c:extLst>
            <c:ext xmlns:c16="http://schemas.microsoft.com/office/drawing/2014/chart" uri="{C3380CC4-5D6E-409C-BE32-E72D297353CC}">
              <c16:uniqueId val="{00000001-532D-467B-A057-1F58BF019C56}"/>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c:ext uri="{02D57815-91ED-43cb-92C2-25804820EDAC}">
                        <c15:formulaRef>
                          <c15:sqref>'Preis gewerbliche Produkte'!$BW$13:$GL$13</c15:sqref>
                        </c15:formulaRef>
                      </c:ext>
                    </c:extLst>
                    <c:numCache>
                      <c:formatCode>General</c:formatCode>
                      <c:ptCount val="120"/>
                      <c:pt idx="0">
                        <c:v>101.4</c:v>
                      </c:pt>
                      <c:pt idx="1">
                        <c:v>100.4</c:v>
                      </c:pt>
                      <c:pt idx="2">
                        <c:v>100.9</c:v>
                      </c:pt>
                      <c:pt idx="3">
                        <c:v>100.3</c:v>
                      </c:pt>
                      <c:pt idx="4">
                        <c:v>99.5</c:v>
                      </c:pt>
                      <c:pt idx="5">
                        <c:v>99</c:v>
                      </c:pt>
                      <c:pt idx="6">
                        <c:v>98.7</c:v>
                      </c:pt>
                      <c:pt idx="7">
                        <c:v>98.2</c:v>
                      </c:pt>
                      <c:pt idx="8">
                        <c:v>97.8</c:v>
                      </c:pt>
                      <c:pt idx="9">
                        <c:v>96.4</c:v>
                      </c:pt>
                      <c:pt idx="10">
                        <c:v>95.5</c:v>
                      </c:pt>
                      <c:pt idx="11">
                        <c:v>94.9</c:v>
                      </c:pt>
                      <c:pt idx="12">
                        <c:v>89.8</c:v>
                      </c:pt>
                      <c:pt idx="13">
                        <c:v>88.3</c:v>
                      </c:pt>
                      <c:pt idx="14">
                        <c:v>87.7</c:v>
                      </c:pt>
                      <c:pt idx="15">
                        <c:v>87.1</c:v>
                      </c:pt>
                      <c:pt idx="16">
                        <c:v>86.3</c:v>
                      </c:pt>
                      <c:pt idx="17">
                        <c:v>86.9</c:v>
                      </c:pt>
                      <c:pt idx="18">
                        <c:v>87.4</c:v>
                      </c:pt>
                      <c:pt idx="19">
                        <c:v>87.2</c:v>
                      </c:pt>
                      <c:pt idx="20">
                        <c:v>85.7</c:v>
                      </c:pt>
                      <c:pt idx="21">
                        <c:v>85.5</c:v>
                      </c:pt>
                      <c:pt idx="22">
                        <c:v>85.8</c:v>
                      </c:pt>
                      <c:pt idx="23">
                        <c:v>86.4</c:v>
                      </c:pt>
                      <c:pt idx="24">
                        <c:v>83.4</c:v>
                      </c:pt>
                      <c:pt idx="25">
                        <c:v>82.3</c:v>
                      </c:pt>
                      <c:pt idx="26">
                        <c:v>82.1</c:v>
                      </c:pt>
                      <c:pt idx="27">
                        <c:v>82</c:v>
                      </c:pt>
                      <c:pt idx="28">
                        <c:v>81.400000000000006</c:v>
                      </c:pt>
                      <c:pt idx="29">
                        <c:v>81.3</c:v>
                      </c:pt>
                      <c:pt idx="30">
                        <c:v>81.3</c:v>
                      </c:pt>
                      <c:pt idx="31">
                        <c:v>81</c:v>
                      </c:pt>
                      <c:pt idx="32">
                        <c:v>81.2</c:v>
                      </c:pt>
                      <c:pt idx="33">
                        <c:v>81.400000000000006</c:v>
                      </c:pt>
                      <c:pt idx="34">
                        <c:v>82.2</c:v>
                      </c:pt>
                      <c:pt idx="35">
                        <c:v>82.5</c:v>
                      </c:pt>
                      <c:pt idx="36">
                        <c:v>82.6</c:v>
                      </c:pt>
                      <c:pt idx="37">
                        <c:v>82</c:v>
                      </c:pt>
                      <c:pt idx="38">
                        <c:v>82.2</c:v>
                      </c:pt>
                      <c:pt idx="39">
                        <c:v>82.6</c:v>
                      </c:pt>
                      <c:pt idx="40">
                        <c:v>83.2</c:v>
                      </c:pt>
                      <c:pt idx="41">
                        <c:v>84.1</c:v>
                      </c:pt>
                      <c:pt idx="42">
                        <c:v>84.6</c:v>
                      </c:pt>
                      <c:pt idx="43">
                        <c:v>85</c:v>
                      </c:pt>
                      <c:pt idx="44">
                        <c:v>86.9</c:v>
                      </c:pt>
                      <c:pt idx="45">
                        <c:v>88.9</c:v>
                      </c:pt>
                      <c:pt idx="46">
                        <c:v>89.2</c:v>
                      </c:pt>
                      <c:pt idx="47">
                        <c:v>88.8</c:v>
                      </c:pt>
                      <c:pt idx="48">
                        <c:v>90.9</c:v>
                      </c:pt>
                      <c:pt idx="49">
                        <c:v>90.2</c:v>
                      </c:pt>
                      <c:pt idx="50">
                        <c:v>87.8</c:v>
                      </c:pt>
                      <c:pt idx="51">
                        <c:v>87.6</c:v>
                      </c:pt>
                      <c:pt idx="52">
                        <c:v>85.5</c:v>
                      </c:pt>
                      <c:pt idx="53">
                        <c:v>83.6</c:v>
                      </c:pt>
                      <c:pt idx="54">
                        <c:v>83.3</c:v>
                      </c:pt>
                      <c:pt idx="55">
                        <c:v>80.7</c:v>
                      </c:pt>
                      <c:pt idx="56">
                        <c:v>81</c:v>
                      </c:pt>
                      <c:pt idx="57">
                        <c:v>81.099999999999994</c:v>
                      </c:pt>
                      <c:pt idx="58">
                        <c:v>82.9</c:v>
                      </c:pt>
                      <c:pt idx="59">
                        <c:v>83.2</c:v>
                      </c:pt>
                      <c:pt idx="60">
                        <c:v>82.8</c:v>
                      </c:pt>
                      <c:pt idx="61">
                        <c:v>79.8</c:v>
                      </c:pt>
                      <c:pt idx="62">
                        <c:v>77.400000000000006</c:v>
                      </c:pt>
                      <c:pt idx="63">
                        <c:v>76.2</c:v>
                      </c:pt>
                      <c:pt idx="64">
                        <c:v>74</c:v>
                      </c:pt>
                      <c:pt idx="65">
                        <c:v>72.099999999999994</c:v>
                      </c:pt>
                      <c:pt idx="66">
                        <c:v>71.599999999999994</c:v>
                      </c:pt>
                      <c:pt idx="67">
                        <c:v>72.7</c:v>
                      </c:pt>
                      <c:pt idx="68">
                        <c:v>74.400000000000006</c:v>
                      </c:pt>
                      <c:pt idx="69">
                        <c:v>76.900000000000006</c:v>
                      </c:pt>
                      <c:pt idx="70">
                        <c:v>78.599999999999994</c:v>
                      </c:pt>
                      <c:pt idx="71">
                        <c:v>80.400000000000006</c:v>
                      </c:pt>
                      <c:pt idx="72">
                        <c:v>83</c:v>
                      </c:pt>
                      <c:pt idx="73">
                        <c:v>83.5</c:v>
                      </c:pt>
                      <c:pt idx="74">
                        <c:v>83.6</c:v>
                      </c:pt>
                      <c:pt idx="75">
                        <c:v>83.8</c:v>
                      </c:pt>
                      <c:pt idx="76">
                        <c:v>86.6</c:v>
                      </c:pt>
                      <c:pt idx="77">
                        <c:v>88.2</c:v>
                      </c:pt>
                      <c:pt idx="78">
                        <c:v>93.4</c:v>
                      </c:pt>
                      <c:pt idx="79">
                        <c:v>97.4</c:v>
                      </c:pt>
                      <c:pt idx="80">
                        <c:v>106.1</c:v>
                      </c:pt>
                      <c:pt idx="81">
                        <c:v>120.7</c:v>
                      </c:pt>
                      <c:pt idx="82">
                        <c:v>126.1</c:v>
                      </c:pt>
                      <c:pt idx="83">
                        <c:v>147.6</c:v>
                      </c:pt>
                      <c:pt idx="84">
                        <c:v>165.7</c:v>
                      </c:pt>
                      <c:pt idx="85">
                        <c:v>170.6</c:v>
                      </c:pt>
                      <c:pt idx="86">
                        <c:v>180.5</c:v>
                      </c:pt>
                      <c:pt idx="87">
                        <c:v>188.5</c:v>
                      </c:pt>
                      <c:pt idx="88">
                        <c:v>193.1</c:v>
                      </c:pt>
                      <c:pt idx="89">
                        <c:v>197.2</c:v>
                      </c:pt>
                      <c:pt idx="90">
                        <c:v>221.2</c:v>
                      </c:pt>
                      <c:pt idx="91">
                        <c:v>261.10000000000002</c:v>
                      </c:pt>
                      <c:pt idx="92">
                        <c:v>278.2</c:v>
                      </c:pt>
                      <c:pt idx="93">
                        <c:v>268.2</c:v>
                      </c:pt>
                      <c:pt idx="94">
                        <c:v>242.8</c:v>
                      </c:pt>
                      <c:pt idx="95">
                        <c:v>238.1</c:v>
                      </c:pt>
                      <c:pt idx="96">
                        <c:v>237.5</c:v>
                      </c:pt>
                      <c:pt idx="97">
                        <c:v>228.5</c:v>
                      </c:pt>
                      <c:pt idx="98">
                        <c:v>220.9</c:v>
                      </c:pt>
                      <c:pt idx="99">
                        <c:v>225.6</c:v>
                      </c:pt>
                      <c:pt idx="100">
                        <c:v>219.6</c:v>
                      </c:pt>
                      <c:pt idx="101">
                        <c:v>216.5</c:v>
                      </c:pt>
                      <c:pt idx="102">
                        <c:v>211.8</c:v>
                      </c:pt>
                      <c:pt idx="103">
                        <c:v>210.6</c:v>
                      </c:pt>
                      <c:pt idx="104">
                        <c:v>209.4</c:v>
                      </c:pt>
                      <c:pt idx="105">
                        <c:v>211</c:v>
                      </c:pt>
                      <c:pt idx="106">
                        <c:v>207.3</c:v>
                      </c:pt>
                      <c:pt idx="107">
                        <c:v>203.3</c:v>
                      </c:pt>
                      <c:pt idx="108">
                        <c:v>190.4</c:v>
                      </c:pt>
                      <c:pt idx="109">
                        <c:v>188</c:v>
                      </c:pt>
                      <c:pt idx="110">
                        <c:v>186.9</c:v>
                      </c:pt>
                      <c:pt idx="111">
                        <c:v>185.1</c:v>
                      </c:pt>
                      <c:pt idx="112">
                        <c:v>183.9</c:v>
                      </c:pt>
                      <c:pt idx="113">
                        <c:v>184.4</c:v>
                      </c:pt>
                      <c:pt idx="114">
                        <c:v>185.7</c:v>
                      </c:pt>
                      <c:pt idx="115">
                        <c:v>189.4</c:v>
                      </c:pt>
                      <c:pt idx="116">
                        <c:v>187.6</c:v>
                      </c:pt>
                      <c:pt idx="117">
                        <c:v>189.6</c:v>
                      </c:pt>
                      <c:pt idx="118">
                        <c:v>191.7</c:v>
                      </c:pt>
                    </c:numCache>
                  </c:numRef>
                </c:val>
                <c:smooth val="0"/>
                <c:extLst>
                  <c:ext xmlns:c16="http://schemas.microsoft.com/office/drawing/2014/chart" uri="{C3380CC4-5D6E-409C-BE32-E72D297353CC}">
                    <c16:uniqueId val="{00000002-532D-467B-A057-1F58BF019C56}"/>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Produkte'!$BW$14:$GL$14</c15:sqref>
                        </c15:formulaRef>
                      </c:ext>
                    </c:extLst>
                    <c:numCache>
                      <c:formatCode>General</c:formatCode>
                      <c:ptCount val="120"/>
                      <c:pt idx="0">
                        <c:v>99.8</c:v>
                      </c:pt>
                      <c:pt idx="1">
                        <c:v>99.7</c:v>
                      </c:pt>
                      <c:pt idx="2">
                        <c:v>99.5</c:v>
                      </c:pt>
                      <c:pt idx="3">
                        <c:v>99.2</c:v>
                      </c:pt>
                      <c:pt idx="4">
                        <c:v>99.2</c:v>
                      </c:pt>
                      <c:pt idx="5">
                        <c:v>99.2</c:v>
                      </c:pt>
                      <c:pt idx="6">
                        <c:v>98.3</c:v>
                      </c:pt>
                      <c:pt idx="7">
                        <c:v>98.2</c:v>
                      </c:pt>
                      <c:pt idx="8">
                        <c:v>98.2</c:v>
                      </c:pt>
                      <c:pt idx="9">
                        <c:v>97.7</c:v>
                      </c:pt>
                      <c:pt idx="10">
                        <c:v>97.5</c:v>
                      </c:pt>
                      <c:pt idx="11">
                        <c:v>97.2</c:v>
                      </c:pt>
                      <c:pt idx="12">
                        <c:v>95.3</c:v>
                      </c:pt>
                      <c:pt idx="13">
                        <c:v>95.2</c:v>
                      </c:pt>
                      <c:pt idx="14">
                        <c:v>95.1</c:v>
                      </c:pt>
                      <c:pt idx="15">
                        <c:v>94.6</c:v>
                      </c:pt>
                      <c:pt idx="16">
                        <c:v>94.5</c:v>
                      </c:pt>
                      <c:pt idx="17">
                        <c:v>93.5</c:v>
                      </c:pt>
                      <c:pt idx="18">
                        <c:v>93.1</c:v>
                      </c:pt>
                      <c:pt idx="19">
                        <c:v>92.8</c:v>
                      </c:pt>
                      <c:pt idx="20">
                        <c:v>92.6</c:v>
                      </c:pt>
                      <c:pt idx="21">
                        <c:v>91.6</c:v>
                      </c:pt>
                      <c:pt idx="22">
                        <c:v>91.6</c:v>
                      </c:pt>
                      <c:pt idx="23">
                        <c:v>91.3</c:v>
                      </c:pt>
                      <c:pt idx="24">
                        <c:v>90</c:v>
                      </c:pt>
                      <c:pt idx="25">
                        <c:v>89.8</c:v>
                      </c:pt>
                      <c:pt idx="26">
                        <c:v>89.8</c:v>
                      </c:pt>
                      <c:pt idx="27">
                        <c:v>89.9</c:v>
                      </c:pt>
                      <c:pt idx="28">
                        <c:v>89.9</c:v>
                      </c:pt>
                      <c:pt idx="29">
                        <c:v>89.9</c:v>
                      </c:pt>
                      <c:pt idx="30">
                        <c:v>90.1</c:v>
                      </c:pt>
                      <c:pt idx="31">
                        <c:v>90.1</c:v>
                      </c:pt>
                      <c:pt idx="32">
                        <c:v>90</c:v>
                      </c:pt>
                      <c:pt idx="33">
                        <c:v>90</c:v>
                      </c:pt>
                      <c:pt idx="34">
                        <c:v>90</c:v>
                      </c:pt>
                      <c:pt idx="35">
                        <c:v>90</c:v>
                      </c:pt>
                      <c:pt idx="36">
                        <c:v>89</c:v>
                      </c:pt>
                      <c:pt idx="37">
                        <c:v>88.9</c:v>
                      </c:pt>
                      <c:pt idx="38">
                        <c:v>89</c:v>
                      </c:pt>
                      <c:pt idx="39">
                        <c:v>89.6</c:v>
                      </c:pt>
                      <c:pt idx="40">
                        <c:v>89.6</c:v>
                      </c:pt>
                      <c:pt idx="41">
                        <c:v>89.6</c:v>
                      </c:pt>
                      <c:pt idx="42">
                        <c:v>89.9</c:v>
                      </c:pt>
                      <c:pt idx="43">
                        <c:v>89.9</c:v>
                      </c:pt>
                      <c:pt idx="44">
                        <c:v>89.9</c:v>
                      </c:pt>
                      <c:pt idx="45">
                        <c:v>90.6</c:v>
                      </c:pt>
                      <c:pt idx="46">
                        <c:v>90.4</c:v>
                      </c:pt>
                      <c:pt idx="47">
                        <c:v>90.6</c:v>
                      </c:pt>
                      <c:pt idx="48">
                        <c:v>93</c:v>
                      </c:pt>
                      <c:pt idx="49">
                        <c:v>93.2</c:v>
                      </c:pt>
                      <c:pt idx="50">
                        <c:v>93.3</c:v>
                      </c:pt>
                      <c:pt idx="51">
                        <c:v>93.9</c:v>
                      </c:pt>
                      <c:pt idx="52">
                        <c:v>93.9</c:v>
                      </c:pt>
                      <c:pt idx="53">
                        <c:v>93.8</c:v>
                      </c:pt>
                      <c:pt idx="54">
                        <c:v>93.9</c:v>
                      </c:pt>
                      <c:pt idx="55">
                        <c:v>94.1</c:v>
                      </c:pt>
                      <c:pt idx="56">
                        <c:v>94.3</c:v>
                      </c:pt>
                      <c:pt idx="57">
                        <c:v>94.1</c:v>
                      </c:pt>
                      <c:pt idx="58">
                        <c:v>94.2</c:v>
                      </c:pt>
                      <c:pt idx="59">
                        <c:v>94</c:v>
                      </c:pt>
                      <c:pt idx="60">
                        <c:v>93.4</c:v>
                      </c:pt>
                      <c:pt idx="61">
                        <c:v>92.7</c:v>
                      </c:pt>
                      <c:pt idx="62">
                        <c:v>92.5</c:v>
                      </c:pt>
                      <c:pt idx="63">
                        <c:v>92.3</c:v>
                      </c:pt>
                      <c:pt idx="64">
                        <c:v>92.1</c:v>
                      </c:pt>
                      <c:pt idx="65">
                        <c:v>92.1</c:v>
                      </c:pt>
                      <c:pt idx="66">
                        <c:v>91.5</c:v>
                      </c:pt>
                      <c:pt idx="67">
                        <c:v>91.4</c:v>
                      </c:pt>
                      <c:pt idx="68">
                        <c:v>91.5</c:v>
                      </c:pt>
                      <c:pt idx="69">
                        <c:v>91.2</c:v>
                      </c:pt>
                      <c:pt idx="70">
                        <c:v>91.3</c:v>
                      </c:pt>
                      <c:pt idx="71">
                        <c:v>91.5</c:v>
                      </c:pt>
                      <c:pt idx="72">
                        <c:v>94.3</c:v>
                      </c:pt>
                      <c:pt idx="73">
                        <c:v>95.1</c:v>
                      </c:pt>
                      <c:pt idx="74">
                        <c:v>96.4</c:v>
                      </c:pt>
                      <c:pt idx="75">
                        <c:v>96.8</c:v>
                      </c:pt>
                      <c:pt idx="76">
                        <c:v>96.8</c:v>
                      </c:pt>
                      <c:pt idx="77">
                        <c:v>97.2</c:v>
                      </c:pt>
                      <c:pt idx="78">
                        <c:v>97.9</c:v>
                      </c:pt>
                      <c:pt idx="79">
                        <c:v>98.7</c:v>
                      </c:pt>
                      <c:pt idx="80">
                        <c:v>99.5</c:v>
                      </c:pt>
                      <c:pt idx="81">
                        <c:v>103.7</c:v>
                      </c:pt>
                      <c:pt idx="82">
                        <c:v>112</c:v>
                      </c:pt>
                      <c:pt idx="83">
                        <c:v>112</c:v>
                      </c:pt>
                      <c:pt idx="84">
                        <c:v>143</c:v>
                      </c:pt>
                      <c:pt idx="85">
                        <c:v>143.4</c:v>
                      </c:pt>
                      <c:pt idx="86">
                        <c:v>155.5</c:v>
                      </c:pt>
                      <c:pt idx="87">
                        <c:v>159.80000000000001</c:v>
                      </c:pt>
                      <c:pt idx="88">
                        <c:v>161.30000000000001</c:v>
                      </c:pt>
                      <c:pt idx="89">
                        <c:v>164.8</c:v>
                      </c:pt>
                      <c:pt idx="90">
                        <c:v>170.5</c:v>
                      </c:pt>
                      <c:pt idx="91">
                        <c:v>186</c:v>
                      </c:pt>
                      <c:pt idx="92">
                        <c:v>208.3</c:v>
                      </c:pt>
                      <c:pt idx="93">
                        <c:v>226.8</c:v>
                      </c:pt>
                      <c:pt idx="94">
                        <c:v>240.5</c:v>
                      </c:pt>
                      <c:pt idx="95">
                        <c:v>239.6</c:v>
                      </c:pt>
                      <c:pt idx="96">
                        <c:v>225.3</c:v>
                      </c:pt>
                      <c:pt idx="97">
                        <c:v>223</c:v>
                      </c:pt>
                      <c:pt idx="98">
                        <c:v>218.8</c:v>
                      </c:pt>
                      <c:pt idx="99">
                        <c:v>215.6</c:v>
                      </c:pt>
                      <c:pt idx="100">
                        <c:v>217.7</c:v>
                      </c:pt>
                      <c:pt idx="101">
                        <c:v>213.6</c:v>
                      </c:pt>
                      <c:pt idx="102">
                        <c:v>210.9</c:v>
                      </c:pt>
                      <c:pt idx="103">
                        <c:v>209.2</c:v>
                      </c:pt>
                      <c:pt idx="104">
                        <c:v>208.5</c:v>
                      </c:pt>
                      <c:pt idx="105">
                        <c:v>205.6</c:v>
                      </c:pt>
                      <c:pt idx="106">
                        <c:v>203.3</c:v>
                      </c:pt>
                      <c:pt idx="107">
                        <c:v>199.8</c:v>
                      </c:pt>
                      <c:pt idx="108">
                        <c:v>196.8</c:v>
                      </c:pt>
                      <c:pt idx="109">
                        <c:v>192.9</c:v>
                      </c:pt>
                      <c:pt idx="110">
                        <c:v>188.3</c:v>
                      </c:pt>
                      <c:pt idx="111">
                        <c:v>189</c:v>
                      </c:pt>
                      <c:pt idx="112">
                        <c:v>190.2</c:v>
                      </c:pt>
                      <c:pt idx="113">
                        <c:v>189.6</c:v>
                      </c:pt>
                      <c:pt idx="114">
                        <c:v>190.4</c:v>
                      </c:pt>
                      <c:pt idx="115">
                        <c:v>191.3</c:v>
                      </c:pt>
                      <c:pt idx="116">
                        <c:v>192.2</c:v>
                      </c:pt>
                      <c:pt idx="117">
                        <c:v>189.8</c:v>
                      </c:pt>
                      <c:pt idx="118">
                        <c:v>190.8</c:v>
                      </c:pt>
                    </c:numCache>
                  </c:numRef>
                </c:val>
                <c:smooth val="0"/>
                <c:extLst xmlns:c15="http://schemas.microsoft.com/office/drawing/2012/chart">
                  <c:ext xmlns:c16="http://schemas.microsoft.com/office/drawing/2014/chart" uri="{C3380CC4-5D6E-409C-BE32-E72D297353CC}">
                    <c16:uniqueId val="{00000003-532D-467B-A057-1F58BF019C56}"/>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Produkte'!$BW$16:$GL$16</c15:sqref>
                        </c15:formulaRef>
                      </c:ext>
                    </c:extLst>
                    <c:numCache>
                      <c:formatCode>General</c:formatCode>
                      <c:ptCount val="120"/>
                      <c:pt idx="0">
                        <c:v>82.5</c:v>
                      </c:pt>
                      <c:pt idx="1">
                        <c:v>76.3</c:v>
                      </c:pt>
                      <c:pt idx="2">
                        <c:v>77.2</c:v>
                      </c:pt>
                      <c:pt idx="3">
                        <c:v>77.7</c:v>
                      </c:pt>
                      <c:pt idx="4">
                        <c:v>77</c:v>
                      </c:pt>
                      <c:pt idx="5">
                        <c:v>75.8</c:v>
                      </c:pt>
                      <c:pt idx="6">
                        <c:v>74.400000000000006</c:v>
                      </c:pt>
                      <c:pt idx="7">
                        <c:v>74.099999999999994</c:v>
                      </c:pt>
                      <c:pt idx="8">
                        <c:v>74.2</c:v>
                      </c:pt>
                      <c:pt idx="9">
                        <c:v>72.3</c:v>
                      </c:pt>
                      <c:pt idx="10">
                        <c:v>70.2</c:v>
                      </c:pt>
                      <c:pt idx="11">
                        <c:v>70.599999999999994</c:v>
                      </c:pt>
                      <c:pt idx="12">
                        <c:v>67.099999999999994</c:v>
                      </c:pt>
                      <c:pt idx="13">
                        <c:v>63.9</c:v>
                      </c:pt>
                      <c:pt idx="14">
                        <c:v>61.8</c:v>
                      </c:pt>
                      <c:pt idx="15">
                        <c:v>57.9</c:v>
                      </c:pt>
                      <c:pt idx="16">
                        <c:v>57.3</c:v>
                      </c:pt>
                      <c:pt idx="17">
                        <c:v>57.6</c:v>
                      </c:pt>
                      <c:pt idx="18">
                        <c:v>58.4</c:v>
                      </c:pt>
                      <c:pt idx="19">
                        <c:v>57.7</c:v>
                      </c:pt>
                      <c:pt idx="20">
                        <c:v>56.5</c:v>
                      </c:pt>
                      <c:pt idx="21">
                        <c:v>58.6</c:v>
                      </c:pt>
                      <c:pt idx="22">
                        <c:v>61</c:v>
                      </c:pt>
                      <c:pt idx="23">
                        <c:v>63.2</c:v>
                      </c:pt>
                      <c:pt idx="24">
                        <c:v>64.2</c:v>
                      </c:pt>
                      <c:pt idx="25">
                        <c:v>62.5</c:v>
                      </c:pt>
                      <c:pt idx="26">
                        <c:v>60.6</c:v>
                      </c:pt>
                      <c:pt idx="27">
                        <c:v>62.1</c:v>
                      </c:pt>
                      <c:pt idx="28">
                        <c:v>61.9</c:v>
                      </c:pt>
                      <c:pt idx="29">
                        <c:v>63.5</c:v>
                      </c:pt>
                      <c:pt idx="30">
                        <c:v>61.9</c:v>
                      </c:pt>
                      <c:pt idx="31">
                        <c:v>61.6</c:v>
                      </c:pt>
                      <c:pt idx="32">
                        <c:v>61.3</c:v>
                      </c:pt>
                      <c:pt idx="33">
                        <c:v>64.3</c:v>
                      </c:pt>
                      <c:pt idx="34">
                        <c:v>65.7</c:v>
                      </c:pt>
                      <c:pt idx="35">
                        <c:v>66.900000000000006</c:v>
                      </c:pt>
                      <c:pt idx="36">
                        <c:v>67.400000000000006</c:v>
                      </c:pt>
                      <c:pt idx="37">
                        <c:v>67.7</c:v>
                      </c:pt>
                      <c:pt idx="38">
                        <c:v>68.2</c:v>
                      </c:pt>
                      <c:pt idx="39">
                        <c:v>68.2</c:v>
                      </c:pt>
                      <c:pt idx="40">
                        <c:v>69</c:v>
                      </c:pt>
                      <c:pt idx="41">
                        <c:v>69.8</c:v>
                      </c:pt>
                      <c:pt idx="42">
                        <c:v>70.8</c:v>
                      </c:pt>
                      <c:pt idx="43">
                        <c:v>70.8</c:v>
                      </c:pt>
                      <c:pt idx="44">
                        <c:v>73.599999999999994</c:v>
                      </c:pt>
                      <c:pt idx="45">
                        <c:v>75</c:v>
                      </c:pt>
                      <c:pt idx="46">
                        <c:v>76.900000000000006</c:v>
                      </c:pt>
                      <c:pt idx="47">
                        <c:v>75.099999999999994</c:v>
                      </c:pt>
                      <c:pt idx="48">
                        <c:v>73.2</c:v>
                      </c:pt>
                      <c:pt idx="49">
                        <c:v>72.2</c:v>
                      </c:pt>
                      <c:pt idx="50">
                        <c:v>68</c:v>
                      </c:pt>
                      <c:pt idx="51">
                        <c:v>66.599999999999994</c:v>
                      </c:pt>
                      <c:pt idx="52">
                        <c:v>64</c:v>
                      </c:pt>
                      <c:pt idx="53">
                        <c:v>61.8</c:v>
                      </c:pt>
                      <c:pt idx="54">
                        <c:v>59.9</c:v>
                      </c:pt>
                      <c:pt idx="55">
                        <c:v>57</c:v>
                      </c:pt>
                      <c:pt idx="56">
                        <c:v>57.7</c:v>
                      </c:pt>
                      <c:pt idx="57">
                        <c:v>58.9</c:v>
                      </c:pt>
                      <c:pt idx="58">
                        <c:v>61.8</c:v>
                      </c:pt>
                      <c:pt idx="59">
                        <c:v>63.9</c:v>
                      </c:pt>
                      <c:pt idx="60">
                        <c:v>63</c:v>
                      </c:pt>
                      <c:pt idx="61">
                        <c:v>55.4</c:v>
                      </c:pt>
                      <c:pt idx="62">
                        <c:v>51.5</c:v>
                      </c:pt>
                      <c:pt idx="63">
                        <c:v>49</c:v>
                      </c:pt>
                      <c:pt idx="64">
                        <c:v>46.5</c:v>
                      </c:pt>
                      <c:pt idx="65">
                        <c:v>42</c:v>
                      </c:pt>
                      <c:pt idx="66">
                        <c:v>42.2</c:v>
                      </c:pt>
                      <c:pt idx="67">
                        <c:v>44.1</c:v>
                      </c:pt>
                      <c:pt idx="68">
                        <c:v>49.1</c:v>
                      </c:pt>
                      <c:pt idx="69">
                        <c:v>55.6</c:v>
                      </c:pt>
                      <c:pt idx="70">
                        <c:v>58.9</c:v>
                      </c:pt>
                      <c:pt idx="71">
                        <c:v>60.6</c:v>
                      </c:pt>
                      <c:pt idx="72">
                        <c:v>62.1</c:v>
                      </c:pt>
                      <c:pt idx="73">
                        <c:v>65.3</c:v>
                      </c:pt>
                      <c:pt idx="74">
                        <c:v>64.5</c:v>
                      </c:pt>
                      <c:pt idx="75">
                        <c:v>65.8</c:v>
                      </c:pt>
                      <c:pt idx="76">
                        <c:v>71</c:v>
                      </c:pt>
                      <c:pt idx="77">
                        <c:v>75.599999999999994</c:v>
                      </c:pt>
                      <c:pt idx="78">
                        <c:v>84.4</c:v>
                      </c:pt>
                      <c:pt idx="79">
                        <c:v>93.4</c:v>
                      </c:pt>
                      <c:pt idx="80">
                        <c:v>113.5</c:v>
                      </c:pt>
                      <c:pt idx="81">
                        <c:v>152.30000000000001</c:v>
                      </c:pt>
                      <c:pt idx="82">
                        <c:v>161.19999999999999</c:v>
                      </c:pt>
                      <c:pt idx="83">
                        <c:v>190.9</c:v>
                      </c:pt>
                      <c:pt idx="84">
                        <c:v>224.9</c:v>
                      </c:pt>
                      <c:pt idx="85">
                        <c:v>208.8</c:v>
                      </c:pt>
                      <c:pt idx="86">
                        <c:v>218.2</c:v>
                      </c:pt>
                      <c:pt idx="87">
                        <c:v>246.2</c:v>
                      </c:pt>
                      <c:pt idx="88">
                        <c:v>236.4</c:v>
                      </c:pt>
                      <c:pt idx="89">
                        <c:v>243.7</c:v>
                      </c:pt>
                      <c:pt idx="90">
                        <c:v>263.39999999999998</c:v>
                      </c:pt>
                      <c:pt idx="91">
                        <c:v>326.39999999999998</c:v>
                      </c:pt>
                      <c:pt idx="92">
                        <c:v>370.1</c:v>
                      </c:pt>
                      <c:pt idx="93">
                        <c:v>334.6</c:v>
                      </c:pt>
                      <c:pt idx="94">
                        <c:v>252.8</c:v>
                      </c:pt>
                      <c:pt idx="95">
                        <c:v>276.89999999999998</c:v>
                      </c:pt>
                      <c:pt idx="96">
                        <c:v>290.39999999999998</c:v>
                      </c:pt>
                      <c:pt idx="97">
                        <c:v>265.10000000000002</c:v>
                      </c:pt>
                      <c:pt idx="98">
                        <c:v>243.4</c:v>
                      </c:pt>
                      <c:pt idx="99">
                        <c:v>241.4</c:v>
                      </c:pt>
                      <c:pt idx="100">
                        <c:v>231.7</c:v>
                      </c:pt>
                      <c:pt idx="101">
                        <c:v>225.3</c:v>
                      </c:pt>
                      <c:pt idx="102">
                        <c:v>224.9</c:v>
                      </c:pt>
                      <c:pt idx="103">
                        <c:v>203</c:v>
                      </c:pt>
                      <c:pt idx="104">
                        <c:v>204</c:v>
                      </c:pt>
                      <c:pt idx="105">
                        <c:v>209.5</c:v>
                      </c:pt>
                      <c:pt idx="106">
                        <c:v>205.8</c:v>
                      </c:pt>
                      <c:pt idx="107">
                        <c:v>200.5</c:v>
                      </c:pt>
                      <c:pt idx="108">
                        <c:v>203.7</c:v>
                      </c:pt>
                      <c:pt idx="109">
                        <c:v>194.9</c:v>
                      </c:pt>
                      <c:pt idx="110">
                        <c:v>194.4</c:v>
                      </c:pt>
                      <c:pt idx="111">
                        <c:v>196.8</c:v>
                      </c:pt>
                      <c:pt idx="112">
                        <c:v>202.3</c:v>
                      </c:pt>
                      <c:pt idx="113">
                        <c:v>202.2</c:v>
                      </c:pt>
                      <c:pt idx="114">
                        <c:v>208.3</c:v>
                      </c:pt>
                      <c:pt idx="115">
                        <c:v>207</c:v>
                      </c:pt>
                      <c:pt idx="116">
                        <c:v>207.6</c:v>
                      </c:pt>
                      <c:pt idx="117">
                        <c:v>208.9</c:v>
                      </c:pt>
                      <c:pt idx="118">
                        <c:v>210.3</c:v>
                      </c:pt>
                    </c:numCache>
                  </c:numRef>
                </c:val>
                <c:smooth val="0"/>
                <c:extLst xmlns:c15="http://schemas.microsoft.com/office/drawing/2012/chart">
                  <c:ext xmlns:c16="http://schemas.microsoft.com/office/drawing/2014/chart" uri="{C3380CC4-5D6E-409C-BE32-E72D297353CC}">
                    <c16:uniqueId val="{00000004-532D-467B-A057-1F58BF019C56}"/>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Produkte'!$BW$5:$GL$5</c15:sqref>
                        </c15:formulaRef>
                      </c:ext>
                    </c:extLst>
                    <c:strCache>
                      <c:ptCount val="109"/>
                      <c:pt idx="0">
                        <c:v>2015</c:v>
                      </c:pt>
                      <c:pt idx="12">
                        <c:v>2016</c:v>
                      </c:pt>
                      <c:pt idx="24">
                        <c:v>2017</c:v>
                      </c:pt>
                      <c:pt idx="36">
                        <c:v>2018</c:v>
                      </c:pt>
                      <c:pt idx="48">
                        <c:v>2019</c:v>
                      </c:pt>
                      <c:pt idx="60">
                        <c:v>2020</c:v>
                      </c:pt>
                      <c:pt idx="72">
                        <c:v>2021</c:v>
                      </c:pt>
                      <c:pt idx="84">
                        <c:v>2022</c:v>
                      </c:pt>
                      <c:pt idx="96">
                        <c:v>2023</c:v>
                      </c:pt>
                      <c:pt idx="108">
                        <c:v>2024</c:v>
                      </c:pt>
                    </c:strCache>
                  </c:strRef>
                </c:cat>
                <c:val>
                  <c:numRef>
                    <c:extLst xmlns:c15="http://schemas.microsoft.com/office/drawing/2012/chart">
                      <c:ext xmlns:c15="http://schemas.microsoft.com/office/drawing/2012/chart" uri="{02D57815-91ED-43cb-92C2-25804820EDAC}">
                        <c15:formulaRef>
                          <c15:sqref>'Preis gewerbliche Produkte'!$BW$17:$GL$17</c15:sqref>
                        </c15:formulaRef>
                      </c:ext>
                    </c:extLst>
                    <c:numCache>
                      <c:formatCode>General</c:formatCode>
                      <c:ptCount val="120"/>
                      <c:pt idx="0">
                        <c:v>108.8</c:v>
                      </c:pt>
                      <c:pt idx="1">
                        <c:v>108.2</c:v>
                      </c:pt>
                      <c:pt idx="2">
                        <c:v>108.6</c:v>
                      </c:pt>
                      <c:pt idx="3">
                        <c:v>108.1</c:v>
                      </c:pt>
                      <c:pt idx="4">
                        <c:v>106.4</c:v>
                      </c:pt>
                      <c:pt idx="5">
                        <c:v>106</c:v>
                      </c:pt>
                      <c:pt idx="6">
                        <c:v>105.8</c:v>
                      </c:pt>
                      <c:pt idx="7">
                        <c:v>105.2</c:v>
                      </c:pt>
                      <c:pt idx="8">
                        <c:v>105.1</c:v>
                      </c:pt>
                      <c:pt idx="9">
                        <c:v>103.3</c:v>
                      </c:pt>
                      <c:pt idx="10">
                        <c:v>102.1</c:v>
                      </c:pt>
                      <c:pt idx="11">
                        <c:v>101.5</c:v>
                      </c:pt>
                      <c:pt idx="12">
                        <c:v>94.5</c:v>
                      </c:pt>
                      <c:pt idx="13">
                        <c:v>92.9</c:v>
                      </c:pt>
                      <c:pt idx="14">
                        <c:v>92.3</c:v>
                      </c:pt>
                      <c:pt idx="15">
                        <c:v>91.9</c:v>
                      </c:pt>
                      <c:pt idx="16">
                        <c:v>90.4</c:v>
                      </c:pt>
                      <c:pt idx="17">
                        <c:v>91.4</c:v>
                      </c:pt>
                      <c:pt idx="18">
                        <c:v>92</c:v>
                      </c:pt>
                      <c:pt idx="19">
                        <c:v>91.9</c:v>
                      </c:pt>
                      <c:pt idx="20">
                        <c:v>89.8</c:v>
                      </c:pt>
                      <c:pt idx="21">
                        <c:v>89.6</c:v>
                      </c:pt>
                      <c:pt idx="22">
                        <c:v>89.2</c:v>
                      </c:pt>
                      <c:pt idx="23">
                        <c:v>89.7</c:v>
                      </c:pt>
                      <c:pt idx="24">
                        <c:v>84.3</c:v>
                      </c:pt>
                      <c:pt idx="25">
                        <c:v>82.4</c:v>
                      </c:pt>
                      <c:pt idx="26">
                        <c:v>82.6</c:v>
                      </c:pt>
                      <c:pt idx="27">
                        <c:v>82.6</c:v>
                      </c:pt>
                      <c:pt idx="28">
                        <c:v>81.7</c:v>
                      </c:pt>
                      <c:pt idx="29">
                        <c:v>81.5</c:v>
                      </c:pt>
                      <c:pt idx="30">
                        <c:v>81.7</c:v>
                      </c:pt>
                      <c:pt idx="31">
                        <c:v>81.3</c:v>
                      </c:pt>
                      <c:pt idx="32">
                        <c:v>81.400000000000006</c:v>
                      </c:pt>
                      <c:pt idx="33">
                        <c:v>81.400000000000006</c:v>
                      </c:pt>
                      <c:pt idx="34">
                        <c:v>82.5</c:v>
                      </c:pt>
                      <c:pt idx="35">
                        <c:v>82.6</c:v>
                      </c:pt>
                      <c:pt idx="36">
                        <c:v>82.9</c:v>
                      </c:pt>
                      <c:pt idx="37">
                        <c:v>82.3</c:v>
                      </c:pt>
                      <c:pt idx="38">
                        <c:v>82.3</c:v>
                      </c:pt>
                      <c:pt idx="39">
                        <c:v>82.4</c:v>
                      </c:pt>
                      <c:pt idx="40">
                        <c:v>83.3</c:v>
                      </c:pt>
                      <c:pt idx="41">
                        <c:v>84.6</c:v>
                      </c:pt>
                      <c:pt idx="42">
                        <c:v>85.3</c:v>
                      </c:pt>
                      <c:pt idx="43">
                        <c:v>85.9</c:v>
                      </c:pt>
                      <c:pt idx="44">
                        <c:v>88.4</c:v>
                      </c:pt>
                      <c:pt idx="45">
                        <c:v>90.6</c:v>
                      </c:pt>
                      <c:pt idx="46">
                        <c:v>90.7</c:v>
                      </c:pt>
                      <c:pt idx="47">
                        <c:v>90.4</c:v>
                      </c:pt>
                      <c:pt idx="48">
                        <c:v>93.6</c:v>
                      </c:pt>
                      <c:pt idx="49">
                        <c:v>92.6</c:v>
                      </c:pt>
                      <c:pt idx="50">
                        <c:v>89.6</c:v>
                      </c:pt>
                      <c:pt idx="51">
                        <c:v>89.6</c:v>
                      </c:pt>
                      <c:pt idx="52">
                        <c:v>86.7</c:v>
                      </c:pt>
                      <c:pt idx="53">
                        <c:v>84.4</c:v>
                      </c:pt>
                      <c:pt idx="54">
                        <c:v>84.8</c:v>
                      </c:pt>
                      <c:pt idx="55">
                        <c:v>80.8</c:v>
                      </c:pt>
                      <c:pt idx="56">
                        <c:v>81.3</c:v>
                      </c:pt>
                      <c:pt idx="57">
                        <c:v>81.2</c:v>
                      </c:pt>
                      <c:pt idx="58">
                        <c:v>84</c:v>
                      </c:pt>
                      <c:pt idx="59">
                        <c:v>83.4</c:v>
                      </c:pt>
                      <c:pt idx="60">
                        <c:v>83.2</c:v>
                      </c:pt>
                      <c:pt idx="61">
                        <c:v>79.7</c:v>
                      </c:pt>
                      <c:pt idx="62">
                        <c:v>76.900000000000006</c:v>
                      </c:pt>
                      <c:pt idx="63">
                        <c:v>75.7</c:v>
                      </c:pt>
                      <c:pt idx="64">
                        <c:v>72.599999999999994</c:v>
                      </c:pt>
                      <c:pt idx="65">
                        <c:v>70.3</c:v>
                      </c:pt>
                      <c:pt idx="66">
                        <c:v>69.599999999999994</c:v>
                      </c:pt>
                      <c:pt idx="67">
                        <c:v>71.599999999999994</c:v>
                      </c:pt>
                      <c:pt idx="68">
                        <c:v>73.3</c:v>
                      </c:pt>
                      <c:pt idx="69">
                        <c:v>75.900000000000006</c:v>
                      </c:pt>
                      <c:pt idx="70">
                        <c:v>77.5</c:v>
                      </c:pt>
                      <c:pt idx="71">
                        <c:v>80.2</c:v>
                      </c:pt>
                      <c:pt idx="72">
                        <c:v>81</c:v>
                      </c:pt>
                      <c:pt idx="73">
                        <c:v>80.599999999999994</c:v>
                      </c:pt>
                      <c:pt idx="74">
                        <c:v>81</c:v>
                      </c:pt>
                      <c:pt idx="75">
                        <c:v>80.8</c:v>
                      </c:pt>
                      <c:pt idx="76">
                        <c:v>84.5</c:v>
                      </c:pt>
                      <c:pt idx="77">
                        <c:v>85.8</c:v>
                      </c:pt>
                      <c:pt idx="78">
                        <c:v>92.7</c:v>
                      </c:pt>
                      <c:pt idx="79">
                        <c:v>97</c:v>
                      </c:pt>
                      <c:pt idx="80">
                        <c:v>107.8</c:v>
                      </c:pt>
                      <c:pt idx="81">
                        <c:v>121.9</c:v>
                      </c:pt>
                      <c:pt idx="82">
                        <c:v>126.9</c:v>
                      </c:pt>
                      <c:pt idx="83">
                        <c:v>159.80000000000001</c:v>
                      </c:pt>
                      <c:pt idx="84">
                        <c:v>172.9</c:v>
                      </c:pt>
                      <c:pt idx="85">
                        <c:v>182.2</c:v>
                      </c:pt>
                      <c:pt idx="86">
                        <c:v>194.1</c:v>
                      </c:pt>
                      <c:pt idx="87">
                        <c:v>195.1</c:v>
                      </c:pt>
                      <c:pt idx="88">
                        <c:v>205.7</c:v>
                      </c:pt>
                      <c:pt idx="89">
                        <c:v>211.4</c:v>
                      </c:pt>
                      <c:pt idx="90">
                        <c:v>240.3</c:v>
                      </c:pt>
                      <c:pt idx="91">
                        <c:v>282.3</c:v>
                      </c:pt>
                      <c:pt idx="92">
                        <c:v>290.8</c:v>
                      </c:pt>
                      <c:pt idx="93">
                        <c:v>260.60000000000002</c:v>
                      </c:pt>
                      <c:pt idx="94">
                        <c:v>242.3</c:v>
                      </c:pt>
                      <c:pt idx="95">
                        <c:v>229.6</c:v>
                      </c:pt>
                      <c:pt idx="96">
                        <c:v>243.3</c:v>
                      </c:pt>
                      <c:pt idx="97">
                        <c:v>234.3</c:v>
                      </c:pt>
                      <c:pt idx="98">
                        <c:v>224.5</c:v>
                      </c:pt>
                      <c:pt idx="99">
                        <c:v>236.4</c:v>
                      </c:pt>
                      <c:pt idx="100">
                        <c:v>228.8</c:v>
                      </c:pt>
                      <c:pt idx="101">
                        <c:v>228.1</c:v>
                      </c:pt>
                      <c:pt idx="102">
                        <c:v>221.1</c:v>
                      </c:pt>
                      <c:pt idx="103">
                        <c:v>223.6</c:v>
                      </c:pt>
                      <c:pt idx="104">
                        <c:v>220.6</c:v>
                      </c:pt>
                      <c:pt idx="105">
                        <c:v>224.3</c:v>
                      </c:pt>
                      <c:pt idx="106">
                        <c:v>220.2</c:v>
                      </c:pt>
                      <c:pt idx="107">
                        <c:v>215.3</c:v>
                      </c:pt>
                      <c:pt idx="108">
                        <c:v>193</c:v>
                      </c:pt>
                      <c:pt idx="109">
                        <c:v>193.9</c:v>
                      </c:pt>
                      <c:pt idx="110">
                        <c:v>194.6</c:v>
                      </c:pt>
                      <c:pt idx="111">
                        <c:v>195.4</c:v>
                      </c:pt>
                      <c:pt idx="112">
                        <c:v>192</c:v>
                      </c:pt>
                      <c:pt idx="113">
                        <c:v>192.2</c:v>
                      </c:pt>
                      <c:pt idx="114">
                        <c:v>193.4</c:v>
                      </c:pt>
                      <c:pt idx="115">
                        <c:v>200.8</c:v>
                      </c:pt>
                      <c:pt idx="116">
                        <c:v>196.9</c:v>
                      </c:pt>
                      <c:pt idx="117">
                        <c:v>200.1</c:v>
                      </c:pt>
                      <c:pt idx="118">
                        <c:v>202.8</c:v>
                      </c:pt>
                    </c:numCache>
                  </c:numRef>
                </c:val>
                <c:smooth val="0"/>
                <c:extLst xmlns:c15="http://schemas.microsoft.com/office/drawing/2012/chart">
                  <c:ext xmlns:c16="http://schemas.microsoft.com/office/drawing/2014/chart" uri="{C3380CC4-5D6E-409C-BE32-E72D297353CC}">
                    <c16:uniqueId val="{00000005-532D-467B-A057-1F58BF019C56}"/>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'CO2 Preis'!$C$1</c:f>
              <c:strCache>
                <c:ptCount val="1"/>
                <c:pt idx="0">
                  <c:v>CO2-Emissionszertifikate, Auktion DE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Preis'!$B$2:$B$16</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'CO2 Preis'!$C$2:$C$16</c:f>
              <c:numCache>
                <c:formatCode>General</c:formatCode>
                <c:ptCount val="15"/>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numCache>
            </c:numRef>
          </c:val>
          <c:extLst>
            <c:ext xmlns:c16="http://schemas.microsoft.com/office/drawing/2014/chart" uri="{C3380CC4-5D6E-409C-BE32-E72D297353CC}">
              <c16:uniqueId val="{00000000-42DB-4455-AE67-96BBA3231D27}"/>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3080B2"/>
            </a:solidFill>
            <a:ln w="76200">
              <a:noFill/>
            </a:ln>
          </c:spPr>
          <c:invertIfNegative val="0"/>
          <c:cat>
            <c:numRef>
              <c:f>Rohöl!$F$41:$F$124</c:f>
              <c:numCache>
                <c:formatCode>General</c:formatCode>
                <c:ptCount val="84"/>
                <c:pt idx="5">
                  <c:v>2018</c:v>
                </c:pt>
                <c:pt idx="17">
                  <c:v>2019</c:v>
                </c:pt>
                <c:pt idx="29">
                  <c:v>2020</c:v>
                </c:pt>
                <c:pt idx="41">
                  <c:v>2021</c:v>
                </c:pt>
                <c:pt idx="53">
                  <c:v>2022</c:v>
                </c:pt>
                <c:pt idx="65">
                  <c:v>2023</c:v>
                </c:pt>
                <c:pt idx="77">
                  <c:v>2024</c:v>
                </c:pt>
              </c:numCache>
            </c:numRef>
          </c:cat>
          <c:val>
            <c:numRef>
              <c:f>Rohöl!$H$41:$H$124</c:f>
              <c:numCache>
                <c:formatCode>General</c:formatCode>
                <c:ptCount val="84"/>
                <c:pt idx="0">
                  <c:v>22.678733031674213</c:v>
                </c:pt>
                <c:pt idx="1">
                  <c:v>23.838080959520237</c:v>
                </c:pt>
                <c:pt idx="2">
                  <c:v>32.222222222222207</c:v>
                </c:pt>
                <c:pt idx="3">
                  <c:v>53.497775980590376</c:v>
                </c:pt>
                <c:pt idx="4">
                  <c:v>54.757085020242926</c:v>
                </c:pt>
                <c:pt idx="5">
                  <c:v>64.485981308411212</c:v>
                </c:pt>
                <c:pt idx="6">
                  <c:v>42.642815926139633</c:v>
                </c:pt>
                <c:pt idx="7">
                  <c:v>46.023913456063767</c:v>
                </c:pt>
                <c:pt idx="8">
                  <c:v>45.07190459487898</c:v>
                </c:pt>
                <c:pt idx="9">
                  <c:v>21.988590057049716</c:v>
                </c:pt>
                <c:pt idx="10">
                  <c:v>-9.1610262867936409</c:v>
                </c:pt>
                <c:pt idx="11">
                  <c:v>-24.216993855836961</c:v>
                </c:pt>
                <c:pt idx="12">
                  <c:v>-7.848922986131603</c:v>
                </c:pt>
                <c:pt idx="13">
                  <c:v>-1.5889830508474534</c:v>
                </c:pt>
                <c:pt idx="14">
                  <c:v>-1.5792523906114013</c:v>
                </c:pt>
                <c:pt idx="15">
                  <c:v>-4.913066385669131</c:v>
                </c:pt>
                <c:pt idx="16">
                  <c:v>-12.648790058862003</c:v>
                </c:pt>
                <c:pt idx="17">
                  <c:v>-12.809917355371903</c:v>
                </c:pt>
                <c:pt idx="18">
                  <c:v>-13.605717367853295</c:v>
                </c:pt>
                <c:pt idx="19">
                  <c:v>-20.665453600207954</c:v>
                </c:pt>
                <c:pt idx="20">
                  <c:v>-26.26934235976789</c:v>
                </c:pt>
                <c:pt idx="21">
                  <c:v>-20.764297167290227</c:v>
                </c:pt>
                <c:pt idx="22">
                  <c:v>11.765725177612198</c:v>
                </c:pt>
                <c:pt idx="23">
                  <c:v>34.012260233339916</c:v>
                </c:pt>
                <c:pt idx="24">
                  <c:v>-7.5088056356067838</c:v>
                </c:pt>
                <c:pt idx="25">
                  <c:v>-21.097954790096875</c:v>
                </c:pt>
                <c:pt idx="26">
                  <c:v>-78.139261003974681</c:v>
                </c:pt>
                <c:pt idx="27">
                  <c:v>-74.913422911760634</c:v>
                </c:pt>
                <c:pt idx="28">
                  <c:v>-48.861934710991321</c:v>
                </c:pt>
                <c:pt idx="29">
                  <c:v>-38.329383886255918</c:v>
                </c:pt>
                <c:pt idx="30">
                  <c:v>-32.683002965506461</c:v>
                </c:pt>
                <c:pt idx="31">
                  <c:v>-25.917431192660551</c:v>
                </c:pt>
                <c:pt idx="32">
                  <c:v>-33.923594031808499</c:v>
                </c:pt>
                <c:pt idx="33">
                  <c:v>-38.735244519392921</c:v>
                </c:pt>
                <c:pt idx="34">
                  <c:v>-27.379844961240309</c:v>
                </c:pt>
                <c:pt idx="35">
                  <c:v>-24.420835177807287</c:v>
                </c:pt>
                <c:pt idx="36">
                  <c:v>-4.3621256707633771</c:v>
                </c:pt>
                <c:pt idx="37">
                  <c:v>28.357045410251409</c:v>
                </c:pt>
                <c:pt idx="38">
                  <c:v>327.74410774410774</c:v>
                </c:pt>
                <c:pt idx="39">
                  <c:v>273.99226946438432</c:v>
                </c:pt>
                <c:pt idx="40">
                  <c:v>103.10395314787701</c:v>
                </c:pt>
                <c:pt idx="41">
                  <c:v>84.774255523535061</c:v>
                </c:pt>
                <c:pt idx="42">
                  <c:v>80.19939717134244</c:v>
                </c:pt>
                <c:pt idx="43">
                  <c:v>62.428129146395406</c:v>
                </c:pt>
                <c:pt idx="44">
                  <c:v>93.076923076923094</c:v>
                </c:pt>
                <c:pt idx="45">
                  <c:v>128.73658133773739</c:v>
                </c:pt>
                <c:pt idx="46">
                  <c:v>51.280956447480776</c:v>
                </c:pt>
                <c:pt idx="47">
                  <c:v>50.800468566966018</c:v>
                </c:pt>
                <c:pt idx="48">
                  <c:v>67.149321266968315</c:v>
                </c:pt>
                <c:pt idx="49">
                  <c:v>56.513817187974489</c:v>
                </c:pt>
                <c:pt idx="50">
                  <c:v>68.907430730478595</c:v>
                </c:pt>
                <c:pt idx="51">
                  <c:v>59.988188395098177</c:v>
                </c:pt>
                <c:pt idx="52">
                  <c:v>80.98327566320647</c:v>
                </c:pt>
                <c:pt idx="53">
                  <c:v>55.679750454899924</c:v>
                </c:pt>
                <c:pt idx="54">
                  <c:v>43.47658260422029</c:v>
                </c:pt>
                <c:pt idx="55">
                  <c:v>31.449965963240288</c:v>
                </c:pt>
                <c:pt idx="56">
                  <c:v>14.25266675234546</c:v>
                </c:pt>
                <c:pt idx="57">
                  <c:v>12.274368231046935</c:v>
                </c:pt>
                <c:pt idx="58">
                  <c:v>20.815692915608242</c:v>
                </c:pt>
                <c:pt idx="59">
                  <c:v>7.2242361470740537</c:v>
                </c:pt>
                <c:pt idx="60">
                  <c:v>-9.6697347049269009</c:v>
                </c:pt>
                <c:pt idx="61">
                  <c:v>-19.276290259992244</c:v>
                </c:pt>
                <c:pt idx="62">
                  <c:v>-26.19069810793178</c:v>
                </c:pt>
                <c:pt idx="63">
                  <c:v>-24.95385751199705</c:v>
                </c:pt>
                <c:pt idx="64">
                  <c:v>-42.659125308691145</c:v>
                </c:pt>
                <c:pt idx="65">
                  <c:v>-37.794289530806473</c:v>
                </c:pt>
                <c:pt idx="66">
                  <c:v>-23.576360864496461</c:v>
                </c:pt>
                <c:pt idx="67">
                  <c:v>-9.5908855515276965</c:v>
                </c:pt>
                <c:pt idx="68">
                  <c:v>7.8290213723284516</c:v>
                </c:pt>
                <c:pt idx="69">
                  <c:v>-6.9453376205787825</c:v>
                </c:pt>
                <c:pt idx="70">
                  <c:v>-4.54386169839972</c:v>
                </c:pt>
                <c:pt idx="71">
                  <c:v>-6.1941560009659451</c:v>
                </c:pt>
                <c:pt idx="72">
                  <c:v>-0.52745145049148612</c:v>
                </c:pt>
                <c:pt idx="73">
                  <c:v>1.6344189400312454</c:v>
                </c:pt>
                <c:pt idx="74">
                  <c:v>8.8142442227554039</c:v>
                </c:pt>
                <c:pt idx="75">
                  <c:v>8.4972946384653358</c:v>
                </c:pt>
                <c:pt idx="76">
                  <c:v>10.322311753264785</c:v>
                </c:pt>
                <c:pt idx="77">
                  <c:v>17.111797074218224</c:v>
                </c:pt>
                <c:pt idx="78">
                  <c:v>-4.4942501760150178</c:v>
                </c:pt>
                <c:pt idx="79">
                  <c:v>-8.1223507847405223</c:v>
                </c:pt>
                <c:pt idx="80">
                  <c:v>-24.525349467974134</c:v>
                </c:pt>
                <c:pt idx="81">
                  <c:v>-15.630039161483522</c:v>
                </c:pt>
                <c:pt idx="82">
                  <c:v>-9.2511013215859048</c:v>
                </c:pt>
                <c:pt idx="83">
                  <c:v>-4.0030892006693266</c:v>
                </c:pt>
              </c:numCache>
            </c:numRef>
          </c:val>
          <c:extLst>
            <c:ext xmlns:c16="http://schemas.microsoft.com/office/drawing/2014/chart" uri="{C3380CC4-5D6E-409C-BE32-E72D297353CC}">
              <c16:uniqueId val="{00000000-1331-41FB-912C-57DD4A9F7259}"/>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76200" cmpd="sng">
              <a:solidFill>
                <a:srgbClr val="FF5C33"/>
              </a:solidFill>
              <a:prstDash val="solid"/>
            </a:ln>
          </c:spPr>
          <c:marker>
            <c:symbol val="none"/>
          </c:marker>
          <c:dPt>
            <c:idx val="28"/>
            <c:bubble3D val="0"/>
            <c:spPr>
              <a:ln w="76200" cmpd="sng">
                <a:solidFill>
                  <a:srgbClr val="FF5C33"/>
                </a:solidFill>
                <a:prstDash val="solid"/>
              </a:ln>
              <a:effectLst/>
            </c:spPr>
            <c:extLst>
              <c:ext xmlns:c16="http://schemas.microsoft.com/office/drawing/2014/chart" uri="{C3380CC4-5D6E-409C-BE32-E72D297353CC}">
                <c16:uniqueId val="{00000002-1331-41FB-912C-57DD4A9F7259}"/>
              </c:ext>
            </c:extLst>
          </c:dPt>
          <c:cat>
            <c:numRef>
              <c:f>Rohöl!$F$41:$F$124</c:f>
              <c:numCache>
                <c:formatCode>General</c:formatCode>
                <c:ptCount val="84"/>
                <c:pt idx="5">
                  <c:v>2018</c:v>
                </c:pt>
                <c:pt idx="17">
                  <c:v>2019</c:v>
                </c:pt>
                <c:pt idx="29">
                  <c:v>2020</c:v>
                </c:pt>
                <c:pt idx="41">
                  <c:v>2021</c:v>
                </c:pt>
                <c:pt idx="53">
                  <c:v>2022</c:v>
                </c:pt>
                <c:pt idx="65">
                  <c:v>2023</c:v>
                </c:pt>
                <c:pt idx="77">
                  <c:v>2024</c:v>
                </c:pt>
              </c:numCache>
            </c:numRef>
          </c:cat>
          <c:val>
            <c:numRef>
              <c:f>Rohöl!$G$41:$G$124</c:f>
              <c:numCache>
                <c:formatCode>General</c:formatCode>
                <c:ptCount val="84"/>
                <c:pt idx="0">
                  <c:v>67.78</c:v>
                </c:pt>
                <c:pt idx="1">
                  <c:v>66.08</c:v>
                </c:pt>
                <c:pt idx="2">
                  <c:v>69.02</c:v>
                </c:pt>
                <c:pt idx="3">
                  <c:v>75.92</c:v>
                </c:pt>
                <c:pt idx="4">
                  <c:v>76.45</c:v>
                </c:pt>
                <c:pt idx="5">
                  <c:v>77.44</c:v>
                </c:pt>
                <c:pt idx="6">
                  <c:v>74.16</c:v>
                </c:pt>
                <c:pt idx="7">
                  <c:v>76.94</c:v>
                </c:pt>
                <c:pt idx="8">
                  <c:v>82.72</c:v>
                </c:pt>
                <c:pt idx="9">
                  <c:v>74.84</c:v>
                </c:pt>
                <c:pt idx="10">
                  <c:v>57.71</c:v>
                </c:pt>
                <c:pt idx="11">
                  <c:v>50.57</c:v>
                </c:pt>
                <c:pt idx="12">
                  <c:v>62.46</c:v>
                </c:pt>
                <c:pt idx="13">
                  <c:v>65.03</c:v>
                </c:pt>
                <c:pt idx="14">
                  <c:v>67.930000000000007</c:v>
                </c:pt>
                <c:pt idx="15">
                  <c:v>72.19</c:v>
                </c:pt>
                <c:pt idx="16">
                  <c:v>66.78</c:v>
                </c:pt>
                <c:pt idx="17">
                  <c:v>67.52</c:v>
                </c:pt>
                <c:pt idx="18">
                  <c:v>64.069999999999993</c:v>
                </c:pt>
                <c:pt idx="19">
                  <c:v>61.04</c:v>
                </c:pt>
                <c:pt idx="20">
                  <c:v>60.99</c:v>
                </c:pt>
                <c:pt idx="21">
                  <c:v>59.3</c:v>
                </c:pt>
                <c:pt idx="22">
                  <c:v>64.5</c:v>
                </c:pt>
                <c:pt idx="23">
                  <c:v>67.77</c:v>
                </c:pt>
                <c:pt idx="24">
                  <c:v>57.77</c:v>
                </c:pt>
                <c:pt idx="25">
                  <c:v>51.31</c:v>
                </c:pt>
                <c:pt idx="26">
                  <c:v>14.85</c:v>
                </c:pt>
                <c:pt idx="27">
                  <c:v>18.11</c:v>
                </c:pt>
                <c:pt idx="28">
                  <c:v>34.15</c:v>
                </c:pt>
                <c:pt idx="29">
                  <c:v>41.64</c:v>
                </c:pt>
                <c:pt idx="30">
                  <c:v>43.13</c:v>
                </c:pt>
                <c:pt idx="31">
                  <c:v>45.22</c:v>
                </c:pt>
                <c:pt idx="32">
                  <c:v>40.299999999999997</c:v>
                </c:pt>
                <c:pt idx="33">
                  <c:v>36.33</c:v>
                </c:pt>
                <c:pt idx="34">
                  <c:v>46.84</c:v>
                </c:pt>
                <c:pt idx="35">
                  <c:v>51.22</c:v>
                </c:pt>
                <c:pt idx="36">
                  <c:v>55.25</c:v>
                </c:pt>
                <c:pt idx="37">
                  <c:v>65.86</c:v>
                </c:pt>
                <c:pt idx="38">
                  <c:v>63.52</c:v>
                </c:pt>
                <c:pt idx="39">
                  <c:v>67.73</c:v>
                </c:pt>
                <c:pt idx="40">
                  <c:v>69.36</c:v>
                </c:pt>
                <c:pt idx="41">
                  <c:v>76.94</c:v>
                </c:pt>
                <c:pt idx="42">
                  <c:v>77.72</c:v>
                </c:pt>
                <c:pt idx="43">
                  <c:v>73.45</c:v>
                </c:pt>
                <c:pt idx="44">
                  <c:v>77.81</c:v>
                </c:pt>
                <c:pt idx="45">
                  <c:v>83.1</c:v>
                </c:pt>
                <c:pt idx="46">
                  <c:v>70.86</c:v>
                </c:pt>
                <c:pt idx="47">
                  <c:v>77.239999999999995</c:v>
                </c:pt>
                <c:pt idx="48">
                  <c:v>92.35</c:v>
                </c:pt>
                <c:pt idx="49">
                  <c:v>103.08</c:v>
                </c:pt>
                <c:pt idx="50">
                  <c:v>107.29</c:v>
                </c:pt>
                <c:pt idx="51">
                  <c:v>108.36</c:v>
                </c:pt>
                <c:pt idx="52">
                  <c:v>125.53</c:v>
                </c:pt>
                <c:pt idx="53">
                  <c:v>119.78</c:v>
                </c:pt>
                <c:pt idx="54">
                  <c:v>111.51</c:v>
                </c:pt>
                <c:pt idx="55">
                  <c:v>96.55</c:v>
                </c:pt>
                <c:pt idx="56">
                  <c:v>88.9</c:v>
                </c:pt>
                <c:pt idx="57">
                  <c:v>93.3</c:v>
                </c:pt>
                <c:pt idx="58">
                  <c:v>85.61</c:v>
                </c:pt>
                <c:pt idx="59">
                  <c:v>82.82</c:v>
                </c:pt>
                <c:pt idx="60">
                  <c:v>83.42</c:v>
                </c:pt>
                <c:pt idx="61">
                  <c:v>83.21</c:v>
                </c:pt>
                <c:pt idx="62">
                  <c:v>79.19</c:v>
                </c:pt>
                <c:pt idx="63">
                  <c:v>81.319999999999993</c:v>
                </c:pt>
                <c:pt idx="64">
                  <c:v>71.98</c:v>
                </c:pt>
                <c:pt idx="65">
                  <c:v>74.510000000000005</c:v>
                </c:pt>
                <c:pt idx="66">
                  <c:v>85.22</c:v>
                </c:pt>
                <c:pt idx="67">
                  <c:v>87.29</c:v>
                </c:pt>
                <c:pt idx="68">
                  <c:v>95.86</c:v>
                </c:pt>
                <c:pt idx="69">
                  <c:v>86.82</c:v>
                </c:pt>
                <c:pt idx="70">
                  <c:v>81.72</c:v>
                </c:pt>
                <c:pt idx="71">
                  <c:v>77.69</c:v>
                </c:pt>
                <c:pt idx="72">
                  <c:v>82.98</c:v>
                </c:pt>
                <c:pt idx="73">
                  <c:v>84.57</c:v>
                </c:pt>
                <c:pt idx="74">
                  <c:v>86.17</c:v>
                </c:pt>
                <c:pt idx="75">
                  <c:v>88.23</c:v>
                </c:pt>
                <c:pt idx="76">
                  <c:v>79.41</c:v>
                </c:pt>
                <c:pt idx="77">
                  <c:v>87.26</c:v>
                </c:pt>
                <c:pt idx="78">
                  <c:v>81.39</c:v>
                </c:pt>
                <c:pt idx="79">
                  <c:v>80.2</c:v>
                </c:pt>
                <c:pt idx="80">
                  <c:v>72.349999999999994</c:v>
                </c:pt>
                <c:pt idx="81">
                  <c:v>73.25</c:v>
                </c:pt>
                <c:pt idx="82">
                  <c:v>74.16</c:v>
                </c:pt>
                <c:pt idx="83">
                  <c:v>74.58</c:v>
                </c:pt>
              </c:numCache>
            </c:numRef>
          </c:val>
          <c:smooth val="0"/>
          <c:extLst>
            <c:ext xmlns:c16="http://schemas.microsoft.com/office/drawing/2014/chart" uri="{C3380CC4-5D6E-409C-BE32-E72D297353CC}">
              <c16:uniqueId val="{00000003-1331-41FB-912C-57DD4A9F7259}"/>
            </c:ext>
          </c:extLst>
        </c:ser>
        <c:dLbls>
          <c:showLegendKey val="0"/>
          <c:showVal val="0"/>
          <c:showCatName val="0"/>
          <c:showSerName val="0"/>
          <c:showPercent val="0"/>
          <c:showBubbleSize val="0"/>
        </c:dLbls>
        <c:marker val="1"/>
        <c:smooth val="0"/>
        <c:axId val="727106728"/>
        <c:axId val="727109472"/>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txPr>
          <a:bodyPr/>
          <a:lstStyle/>
          <a:p>
            <a:pPr>
              <a:defRPr>
                <a:solidFill>
                  <a:schemeClr val="accent1"/>
                </a:solidFill>
              </a:defRPr>
            </a:pPr>
            <a:endParaRPr lang="de-DE"/>
          </a:p>
        </c:tx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3080B2"/>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Rohbenzin'!$C$5:$C$88</c:f>
              <c:numCache>
                <c:formatCode>General</c:formatCode>
                <c:ptCount val="84"/>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numCache>
            </c:numRef>
          </c:val>
          <c:extLst>
            <c:ext xmlns:c16="http://schemas.microsoft.com/office/drawing/2014/chart" uri="{C3380CC4-5D6E-409C-BE32-E72D297353CC}">
              <c16:uniqueId val="{00000000-C877-4EB1-9B2B-D15E1563E1CF}"/>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76200">
              <a:solidFill>
                <a:srgbClr val="B22063"/>
              </a:solidFill>
            </a:ln>
          </c:spPr>
          <c:marker>
            <c:symbol val="none"/>
          </c:marker>
          <c:cat>
            <c:strRef>
              <c:f>'Grafik Rohbenzin'!$G$5:$G$88</c:f>
              <c:strCache>
                <c:ptCount val="78"/>
                <c:pt idx="5">
                  <c:v>2018</c:v>
                </c:pt>
                <c:pt idx="17">
                  <c:v>2019</c:v>
                </c:pt>
                <c:pt idx="29">
                  <c:v>2020</c:v>
                </c:pt>
                <c:pt idx="41">
                  <c:v>2021</c:v>
                </c:pt>
                <c:pt idx="53">
                  <c:v>2022</c:v>
                </c:pt>
                <c:pt idx="65">
                  <c:v>2023</c:v>
                </c:pt>
                <c:pt idx="77">
                  <c:v>2024</c:v>
                </c:pt>
              </c:strCache>
            </c:strRef>
          </c:cat>
          <c:val>
            <c:numRef>
              <c:f>'Grafik Rohbenzin'!$B$5:$B$88</c:f>
              <c:numCache>
                <c:formatCode>General</c:formatCode>
                <c:ptCount val="84"/>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numCache>
            </c:numRef>
          </c:val>
          <c:smooth val="0"/>
          <c:extLst>
            <c:ext xmlns:c16="http://schemas.microsoft.com/office/drawing/2014/chart" uri="{C3380CC4-5D6E-409C-BE32-E72D297353CC}">
              <c16:uniqueId val="{00000001-C877-4EB1-9B2B-D15E1563E1CF}"/>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0" vert="horz"/>
          <a:lstStyle/>
          <a:p>
            <a:pPr>
              <a:defRPr sz="1300"/>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86715785645194232"/>
          <c:w val="0.99886433068624747"/>
          <c:h val="0.13284214354805779"/>
        </c:manualLayout>
      </c:layout>
      <c:overlay val="0"/>
      <c:spPr>
        <a:noFill/>
        <a:ln>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Chemie'!$A$2:$A$121</c:f>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f>'Energiekosten Chemie'!$B$2:$B$121</c:f>
              <c:numCache>
                <c:formatCode>0</c:formatCode>
                <c:ptCount val="120"/>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numCache>
            </c:numRef>
          </c:val>
          <c:smooth val="0"/>
          <c:extLst>
            <c:ext xmlns:c16="http://schemas.microsoft.com/office/drawing/2014/chart" uri="{C3380CC4-5D6E-409C-BE32-E72D297353CC}">
              <c16:uniqueId val="{00000000-B0F1-4A4D-BAD4-A53CA955A1BD}"/>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Chemie'!$A$2:$A$121</c:f>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f>'Energiekosten Chemie'!$C$2:$C$121</c:f>
              <c:numCache>
                <c:formatCode>0</c:formatCode>
                <c:ptCount val="120"/>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numCache>
            </c:numRef>
          </c:val>
          <c:smooth val="0"/>
          <c:extLst>
            <c:ext xmlns:c16="http://schemas.microsoft.com/office/drawing/2014/chart" uri="{C3380CC4-5D6E-409C-BE32-E72D297353CC}">
              <c16:uniqueId val="{00000001-B0F1-4A4D-BAD4-A53CA955A1BD}"/>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Chemie'!$A$2:$A$121</c:f>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f>'Energiekosten Chemie'!$I$2:$I$121</c:f>
              <c:numCache>
                <c:formatCode>0</c:formatCode>
                <c:ptCount val="120"/>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numCache>
            </c:numRef>
          </c:val>
          <c:smooth val="0"/>
          <c:extLst>
            <c:ext xmlns:c16="http://schemas.microsoft.com/office/drawing/2014/chart" uri="{C3380CC4-5D6E-409C-BE32-E72D297353CC}">
              <c16:uniqueId val="{00000002-B0F1-4A4D-BAD4-A53CA955A1BD}"/>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B0F1-4A4D-BAD4-A53CA955A1B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B0F1-4A4D-BAD4-A53CA955A1B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B0F1-4A4D-BAD4-A53CA955A1B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B0F1-4A4D-BAD4-A53CA955A1B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B0F1-4A4D-BAD4-A53CA955A1BD}"/>
                  </c:ext>
                </c:extLst>
              </c15:ser>
            </c15:filteredLineSeries>
          </c:ext>
        </c:extLst>
      </c:lineChart>
      <c:catAx>
        <c:axId val="1083001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cs typeface="Arial" panose="020B0604020202020204" pitchFamily="34" charset="0"/>
        </a:defRPr>
      </a:pPr>
      <a:endParaRPr lang="de-DE"/>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5"/>
              </a:solidFill>
              <a:round/>
            </a:ln>
            <a:effectLst/>
          </c:spPr>
          <c:marker>
            <c:symbol val="none"/>
          </c:marker>
          <c:cat>
            <c:strRef>
              <c:f>'Energiekosten Chemie'!$A$2:$A$121</c:f>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f>'Energiekosten Chemie'!$F$2:$F$121</c:f>
              <c:numCache>
                <c:formatCode>0</c:formatCode>
                <c:ptCount val="120"/>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numCache>
            </c:numRef>
          </c:val>
          <c:smooth val="0"/>
          <c:extLst>
            <c:ext xmlns:c16="http://schemas.microsoft.com/office/drawing/2014/chart" uri="{C3380CC4-5D6E-409C-BE32-E72D297353CC}">
              <c16:uniqueId val="{00000000-C29B-443F-B318-A32E9C6BB24E}"/>
            </c:ext>
          </c:extLst>
        </c:ser>
        <c:ser>
          <c:idx val="5"/>
          <c:order val="5"/>
          <c:tx>
            <c:strRef>
              <c:f>'Energiekosten Chemie'!$G$1</c:f>
              <c:strCache>
                <c:ptCount val="1"/>
                <c:pt idx="0">
                  <c:v> rohstoffliche Verwendung</c:v>
                </c:pt>
              </c:strCache>
            </c:strRef>
          </c:tx>
          <c:spPr>
            <a:ln w="44450" cap="rnd">
              <a:solidFill>
                <a:schemeClr val="accent6"/>
              </a:solidFill>
              <a:round/>
            </a:ln>
            <a:effectLst/>
          </c:spPr>
          <c:marker>
            <c:symbol val="none"/>
          </c:marker>
          <c:cat>
            <c:strRef>
              <c:f>'Energiekosten Chemie'!$A$2:$A$121</c:f>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f>'Energiekosten Chemie'!$G$2:$G$121</c:f>
              <c:numCache>
                <c:formatCode>0</c:formatCode>
                <c:ptCount val="120"/>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numCache>
            </c:numRef>
          </c:val>
          <c:smooth val="0"/>
          <c:extLst>
            <c:ext xmlns:c16="http://schemas.microsoft.com/office/drawing/2014/chart" uri="{C3380CC4-5D6E-409C-BE32-E72D297353CC}">
              <c16:uniqueId val="{00000001-C29B-443F-B318-A32E9C6BB24E}"/>
            </c:ext>
          </c:extLst>
        </c:ser>
        <c:ser>
          <c:idx val="6"/>
          <c:order val="6"/>
          <c:tx>
            <c:strRef>
              <c:f>'Energiekosten Chemie'!$H$1</c:f>
              <c:strCache>
                <c:ptCount val="1"/>
                <c:pt idx="0">
                  <c:v> Kosten für Energie, gesamt</c:v>
                </c:pt>
              </c:strCache>
            </c:strRef>
          </c:tx>
          <c:spPr>
            <a:ln w="44450" cap="rnd">
              <a:solidFill>
                <a:schemeClr val="accent1">
                  <a:lumMod val="60000"/>
                </a:schemeClr>
              </a:solidFill>
              <a:round/>
            </a:ln>
            <a:effectLst/>
          </c:spPr>
          <c:marker>
            <c:symbol val="none"/>
          </c:marker>
          <c:cat>
            <c:strRef>
              <c:f>'Energiekosten Chemie'!$A$2:$A$121</c:f>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f>'Energiekosten Chemie'!$H$2:$H$121</c:f>
              <c:numCache>
                <c:formatCode>0</c:formatCode>
                <c:ptCount val="120"/>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numCache>
            </c:numRef>
          </c:val>
          <c:smooth val="0"/>
          <c:extLst>
            <c:ext xmlns:c16="http://schemas.microsoft.com/office/drawing/2014/chart" uri="{C3380CC4-5D6E-409C-BE32-E72D297353CC}">
              <c16:uniqueId val="{00000002-C29B-443F-B318-A32E9C6BB24E}"/>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C29B-443F-B318-A32E9C6BB24E}"/>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C29B-443F-B318-A32E9C6BB24E}"/>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C29B-443F-B318-A32E9C6BB24E}"/>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C29B-443F-B318-A32E9C6BB24E}"/>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Chemie'!$A$2:$A$121</c15:sqref>
                        </c15:formulaRef>
                      </c:ext>
                    </c:extLst>
                    <c:strCache>
                      <c:ptCount val="115"/>
                      <c:pt idx="0">
                        <c:v>Jan'15</c:v>
                      </c:pt>
                      <c:pt idx="6">
                        <c:v>Jul'15</c:v>
                      </c:pt>
                      <c:pt idx="12">
                        <c:v>Jan'16</c:v>
                      </c:pt>
                      <c:pt idx="18">
                        <c:v>Jul'16</c:v>
                      </c:pt>
                      <c:pt idx="24">
                        <c:v>Jan'17</c:v>
                      </c:pt>
                      <c:pt idx="30">
                        <c:v>Jul'17</c:v>
                      </c:pt>
                      <c:pt idx="36">
                        <c:v>Jan'18</c:v>
                      </c:pt>
                      <c:pt idx="42">
                        <c:v>Jul'18</c:v>
                      </c:pt>
                      <c:pt idx="48">
                        <c:v>Jan'19</c:v>
                      </c:pt>
                      <c:pt idx="54">
                        <c:v>Jul'19</c:v>
                      </c:pt>
                      <c:pt idx="60">
                        <c:v>Jan'20</c:v>
                      </c:pt>
                      <c:pt idx="66">
                        <c:v>Jul'20</c:v>
                      </c:pt>
                      <c:pt idx="72">
                        <c:v>Jan'21</c:v>
                      </c:pt>
                      <c:pt idx="78">
                        <c:v>Jul'21</c:v>
                      </c:pt>
                      <c:pt idx="84">
                        <c:v>Jan'22</c:v>
                      </c:pt>
                      <c:pt idx="90">
                        <c:v>Jul'22</c:v>
                      </c:pt>
                      <c:pt idx="96">
                        <c:v>Jan'23</c:v>
                      </c:pt>
                      <c:pt idx="102">
                        <c:v>Jul'23</c:v>
                      </c:pt>
                      <c:pt idx="108">
                        <c:v>Jan'24</c:v>
                      </c:pt>
                      <c:pt idx="114">
                        <c:v>Jul'24</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C29B-443F-B318-A32E9C6BB24E}"/>
                  </c:ext>
                </c:extLst>
              </c15:ser>
            </c15:filteredLineSeries>
          </c:ext>
        </c:extLst>
      </c:lineChart>
      <c:catAx>
        <c:axId val="1083001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solidFill>
          <a:schemeClr val="bg1">
            <a:lumMod val="95000"/>
          </a:schemeClr>
        </a:solid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cs typeface="Arial" panose="020B0604020202020204" pitchFamily="34" charset="0"/>
        </a:defRPr>
      </a:pPr>
      <a:endParaRPr lang="de-DE"/>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4C80B3"/>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BC61-4200-804E-58D3145C4CAD}"/>
              </c:ext>
            </c:extLst>
          </c:dPt>
          <c:dPt>
            <c:idx val="1"/>
            <c:invertIfNegative val="0"/>
            <c:bubble3D val="0"/>
            <c:spPr>
              <a:solidFill>
                <a:schemeClr val="accent1"/>
              </a:solidFill>
              <a:ln w="25400">
                <a:noFill/>
              </a:ln>
            </c:spPr>
            <c:extLst>
              <c:ext xmlns:c16="http://schemas.microsoft.com/office/drawing/2014/chart" uri="{C3380CC4-5D6E-409C-BE32-E72D297353CC}">
                <c16:uniqueId val="{00000003-BC61-4200-804E-58D3145C4CAD}"/>
              </c:ext>
            </c:extLst>
          </c:dPt>
          <c:dPt>
            <c:idx val="2"/>
            <c:invertIfNegative val="0"/>
            <c:bubble3D val="0"/>
            <c:spPr>
              <a:solidFill>
                <a:schemeClr val="tx2"/>
              </a:solidFill>
              <a:ln w="25400">
                <a:noFill/>
              </a:ln>
            </c:spPr>
            <c:extLst>
              <c:ext xmlns:c16="http://schemas.microsoft.com/office/drawing/2014/chart" uri="{C3380CC4-5D6E-409C-BE32-E72D297353CC}">
                <c16:uniqueId val="{00000005-BC61-4200-804E-58D3145C4CAD}"/>
              </c:ext>
            </c:extLst>
          </c:dPt>
          <c:dPt>
            <c:idx val="3"/>
            <c:invertIfNegative val="0"/>
            <c:bubble3D val="0"/>
            <c:spPr>
              <a:solidFill>
                <a:schemeClr val="tx2"/>
              </a:solidFill>
              <a:ln w="25400">
                <a:noFill/>
              </a:ln>
            </c:spPr>
            <c:extLst>
              <c:ext xmlns:c16="http://schemas.microsoft.com/office/drawing/2014/chart" uri="{C3380CC4-5D6E-409C-BE32-E72D297353CC}">
                <c16:uniqueId val="{00000007-BC61-4200-804E-58D3145C4CAD}"/>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'results-survey926353'!$A$74:$A$77</c:f>
              <c:strCache>
                <c:ptCount val="4"/>
                <c:pt idx="0">
                  <c:v>Nicht belastet </c:v>
                </c:pt>
                <c:pt idx="1">
                  <c:v>Etwas belastet </c:v>
                </c:pt>
                <c:pt idx="2">
                  <c:v>Schwer belastet </c:v>
                </c:pt>
                <c:pt idx="3">
                  <c:v>Sehr schwer belastet </c:v>
                </c:pt>
              </c:strCache>
            </c:strRef>
          </c:cat>
          <c:val>
            <c:numRef>
              <c:f>'results-survey926353'!$C$74:$C$77</c:f>
              <c:numCache>
                <c:formatCode>0%</c:formatCode>
                <c:ptCount val="4"/>
                <c:pt idx="0">
                  <c:v>8.1818181818181818E-2</c:v>
                </c:pt>
                <c:pt idx="1">
                  <c:v>0.4</c:v>
                </c:pt>
                <c:pt idx="2">
                  <c:v>0.33181818181818185</c:v>
                </c:pt>
                <c:pt idx="3">
                  <c:v>0.16363636363636364</c:v>
                </c:pt>
              </c:numCache>
            </c:numRef>
          </c:val>
          <c:extLst>
            <c:ext xmlns:c16="http://schemas.microsoft.com/office/drawing/2014/chart" uri="{C3380CC4-5D6E-409C-BE32-E72D297353CC}">
              <c16:uniqueId val="{00000008-BC61-4200-804E-58D3145C4CAD}"/>
            </c:ext>
          </c:extLst>
        </c:ser>
        <c:dLbls>
          <c:dLblPos val="outEnd"/>
          <c:showLegendKey val="0"/>
          <c:showVal val="1"/>
          <c:showCatName val="0"/>
          <c:showSerName val="0"/>
          <c:showPercent val="0"/>
          <c:showBubbleSize val="0"/>
        </c:dLbls>
        <c:gapWidth val="219"/>
        <c:overlap val="-27"/>
        <c:axId val="407946408"/>
        <c:axId val="1"/>
      </c:barChart>
      <c:catAx>
        <c:axId val="40794640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407946408"/>
        <c:crosses val="autoZero"/>
        <c:crossBetween val="between"/>
      </c:valAx>
      <c:spPr>
        <a:noFill/>
        <a:ln w="25400">
          <a:noFill/>
        </a:ln>
      </c:spPr>
    </c:plotArea>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400" b="1" i="0" u="none" strike="noStrike" baseline="0">
          <a:solidFill>
            <a:srgbClr val="000000"/>
          </a:solidFill>
          <a:latin typeface="Source Sans Pro"/>
          <a:ea typeface="Source Sans Pro"/>
          <a:cs typeface="Source Sans Pro"/>
        </a:defRPr>
      </a:pPr>
      <a:endParaRPr lang="de-DE"/>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916296529128905E-2"/>
          <c:y val="4.815809873737642E-2"/>
          <c:w val="0.95870205357735938"/>
          <c:h val="0.84512091633270292"/>
        </c:manualLayout>
      </c:layout>
      <c:barChart>
        <c:barDir val="col"/>
        <c:grouping val="clustered"/>
        <c:varyColors val="0"/>
        <c:ser>
          <c:idx val="2"/>
          <c:order val="6"/>
          <c:tx>
            <c:strRef>
              <c:f>Kosten!$K$14</c:f>
              <c:strCache>
                <c:ptCount val="1"/>
                <c:pt idx="0">
                  <c:v>2015</c:v>
                </c:pt>
              </c:strCache>
            </c:strRef>
          </c:tx>
          <c:spPr>
            <a:solidFill>
              <a:srgbClr val="166E79"/>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0F4A-48A9-9467-D1992437448A}"/>
            </c:ext>
          </c:extLst>
        </c:ser>
        <c:ser>
          <c:idx val="12"/>
          <c:order val="12"/>
          <c:tx>
            <c:strRef>
              <c:f>Kosten!$P$14</c:f>
              <c:strCache>
                <c:ptCount val="1"/>
                <c:pt idx="0">
                  <c:v>2020</c:v>
                </c:pt>
              </c:strCache>
              <c:extLst xmlns:c15="http://schemas.microsoft.com/office/drawing/2012/chart"/>
            </c:strRef>
          </c:tx>
          <c:spPr>
            <a:solidFill>
              <a:schemeClr val="accent3"/>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0F4A-48A9-9467-D1992437448A}"/>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4547.9347199999993</c:v>
                </c:pt>
              </c:numCache>
              <c:extLst xmlns:c15="http://schemas.microsoft.com/office/drawing/2012/chart"/>
            </c:numRef>
          </c:val>
          <c:extLst xmlns:c15="http://schemas.microsoft.com/office/drawing/2012/chart">
            <c:ext xmlns:c16="http://schemas.microsoft.com/office/drawing/2014/chart" uri="{C3380CC4-5D6E-409C-BE32-E72D297353CC}">
              <c16:uniqueId val="{00000002-0F4A-48A9-9467-D1992437448A}"/>
            </c:ext>
          </c:extLst>
        </c:ser>
        <c:ser>
          <c:idx val="15"/>
          <c:order val="15"/>
          <c:tx>
            <c:strRef>
              <c:f>Kosten!$S$1</c:f>
              <c:strCache>
                <c:ptCount val="1"/>
                <c:pt idx="0">
                  <c:v>2023</c:v>
                </c:pt>
              </c:strCache>
              <c:extLst xmlns:c15="http://schemas.microsoft.com/office/drawing/2012/chart"/>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Kosten!$S$15:$S$17</c:f>
              <c:numCache>
                <c:formatCode>_-* #,##0\ _€_-;\-* #,##0\ _€_-;_-* "-"??\ _€_-;_-@_-</c:formatCode>
                <c:ptCount val="3"/>
                <c:pt idx="0">
                  <c:v>5650.0615336000001</c:v>
                </c:pt>
                <c:pt idx="1">
                  <c:v>7106.8913097000004</c:v>
                </c:pt>
                <c:pt idx="2">
                  <c:v>6974.1239499999992</c:v>
                </c:pt>
              </c:numCache>
              <c:extLst xmlns:c15="http://schemas.microsoft.com/office/drawing/2012/chart"/>
            </c:numRef>
          </c:val>
          <c:extLst xmlns:c15="http://schemas.microsoft.com/office/drawing/2012/chart">
            <c:ext xmlns:c16="http://schemas.microsoft.com/office/drawing/2014/chart" uri="{C3380CC4-5D6E-409C-BE32-E72D297353CC}">
              <c16:uniqueId val="{00000003-0F4A-48A9-9467-D1992437448A}"/>
            </c:ext>
          </c:extLst>
        </c:ser>
        <c:dLbls>
          <c:showLegendKey val="0"/>
          <c:showVal val="0"/>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5607.6657000000005</c:v>
                      </c:pt>
                    </c:numCache>
                  </c:numRef>
                </c:val>
                <c:extLst>
                  <c:ext xmlns:c16="http://schemas.microsoft.com/office/drawing/2014/chart" uri="{C3380CC4-5D6E-409C-BE32-E72D297353CC}">
                    <c16:uniqueId val="{00000004-0F4A-48A9-9467-D1992437448A}"/>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0F4A-48A9-9467-D1992437448A}"/>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0F4A-48A9-9467-D1992437448A}"/>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0F4A-48A9-9467-D1992437448A}"/>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0F4A-48A9-9467-D1992437448A}"/>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0F4A-48A9-9467-D1992437448A}"/>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4547.9347199999993</c:v>
                      </c:pt>
                    </c:numCache>
                  </c:numRef>
                </c:val>
                <c:extLst xmlns:c15="http://schemas.microsoft.com/office/drawing/2012/chart">
                  <c:ext xmlns:c16="http://schemas.microsoft.com/office/drawing/2014/chart" uri="{C3380CC4-5D6E-409C-BE32-E72D297353CC}">
                    <c16:uniqueId val="{0000000A-0F4A-48A9-9467-D1992437448A}"/>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0F4A-48A9-9467-D1992437448A}"/>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0F4A-48A9-9467-D1992437448A}"/>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0F4A-48A9-9467-D1992437448A}"/>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0F4A-48A9-9467-D1992437448A}"/>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7926.0144599999994</c:v>
                      </c:pt>
                    </c:numCache>
                  </c:numRef>
                </c:val>
                <c:extLst xmlns:c15="http://schemas.microsoft.com/office/drawing/2012/chart">
                  <c:ext xmlns:c16="http://schemas.microsoft.com/office/drawing/2014/chart" uri="{C3380CC4-5D6E-409C-BE32-E72D297353CC}">
                    <c16:uniqueId val="{0000000F-0F4A-48A9-9467-D1992437448A}"/>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9685.317939999999</c:v>
                      </c:pt>
                    </c:numCache>
                  </c:numRef>
                </c:val>
                <c:extLst xmlns:c15="http://schemas.microsoft.com/office/drawing/2012/chart">
                  <c:ext xmlns:c16="http://schemas.microsoft.com/office/drawing/2014/chart" uri="{C3380CC4-5D6E-409C-BE32-E72D297353CC}">
                    <c16:uniqueId val="{00000010-0F4A-48A9-9467-D1992437448A}"/>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1" i="0" u="none" strike="noStrike" kern="1200" baseline="0">
                <a:solidFill>
                  <a:sysClr val="windowText" lastClr="000000"/>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40444851105699414"/>
          <c:h val="0.21396460896710079"/>
        </c:manualLayout>
      </c:layout>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chemeClr val="bg1"/>
          </a:solidFill>
          <a:latin typeface="Source Sans Pro" panose="020B0503030403020204" pitchFamily="34" charset="0"/>
          <a:ea typeface="Arial"/>
          <a:cs typeface="Arial"/>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932334568341212"/>
          <c:y val="0.24328098057651096"/>
          <c:w val="0.40332400260114615"/>
          <c:h val="0.71258143619759629"/>
        </c:manualLayout>
      </c:layout>
      <c:pieChart>
        <c:varyColors val="1"/>
        <c:ser>
          <c:idx val="0"/>
          <c:order val="0"/>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95DB-44FC-8450-AE67E0A02DC1}"/>
              </c:ext>
            </c:extLst>
          </c:dPt>
          <c:dPt>
            <c:idx val="1"/>
            <c:bubble3D val="0"/>
            <c:explosion val="4"/>
            <c:spPr>
              <a:solidFill>
                <a:schemeClr val="bg2"/>
              </a:solidFill>
              <a:ln>
                <a:solidFill>
                  <a:schemeClr val="bg1"/>
                </a:solidFill>
              </a:ln>
            </c:spPr>
            <c:extLst>
              <c:ext xmlns:c16="http://schemas.microsoft.com/office/drawing/2014/chart" uri="{C3380CC4-5D6E-409C-BE32-E72D297353CC}">
                <c16:uniqueId val="{00000003-95DB-44FC-8450-AE67E0A02DC1}"/>
              </c:ext>
            </c:extLst>
          </c:dPt>
          <c:dPt>
            <c:idx val="2"/>
            <c:bubble3D val="0"/>
            <c:spPr>
              <a:solidFill>
                <a:srgbClr val="166E79"/>
              </a:solidFill>
              <a:ln>
                <a:solidFill>
                  <a:schemeClr val="bg1"/>
                </a:solidFill>
              </a:ln>
            </c:spPr>
            <c:extLst>
              <c:ext xmlns:c16="http://schemas.microsoft.com/office/drawing/2014/chart" uri="{C3380CC4-5D6E-409C-BE32-E72D297353CC}">
                <c16:uniqueId val="{00000005-95DB-44FC-8450-AE67E0A02DC1}"/>
              </c:ext>
            </c:extLst>
          </c:dPt>
          <c:dPt>
            <c:idx val="3"/>
            <c:bubble3D val="0"/>
            <c:spPr>
              <a:solidFill>
                <a:srgbClr val="FF5C33"/>
              </a:solidFill>
              <a:ln>
                <a:solidFill>
                  <a:schemeClr val="bg1"/>
                </a:solidFill>
              </a:ln>
            </c:spPr>
            <c:extLst>
              <c:ext xmlns:c16="http://schemas.microsoft.com/office/drawing/2014/chart" uri="{C3380CC4-5D6E-409C-BE32-E72D297353CC}">
                <c16:uniqueId val="{00000007-95DB-44FC-8450-AE67E0A02DC1}"/>
              </c:ext>
            </c:extLst>
          </c:dPt>
          <c:dPt>
            <c:idx val="4"/>
            <c:bubble3D val="0"/>
            <c:spPr>
              <a:solidFill>
                <a:srgbClr val="BE9528"/>
              </a:solidFill>
              <a:ln>
                <a:solidFill>
                  <a:schemeClr val="bg1"/>
                </a:solidFill>
              </a:ln>
            </c:spPr>
            <c:extLst>
              <c:ext xmlns:c16="http://schemas.microsoft.com/office/drawing/2014/chart" uri="{C3380CC4-5D6E-409C-BE32-E72D297353CC}">
                <c16:uniqueId val="{00000009-95DB-44FC-8450-AE67E0A02DC1}"/>
              </c:ext>
            </c:extLst>
          </c:dPt>
          <c:dLbls>
            <c:dLbl>
              <c:idx val="0"/>
              <c:layout>
                <c:manualLayout>
                  <c:x val="5.2926508985832822E-2"/>
                  <c:y val="4.535355808217168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0798225224436704"/>
                      <c:h val="0.41830521733683124"/>
                    </c:manualLayout>
                  </c15:layout>
                </c:ext>
                <c:ext xmlns:c16="http://schemas.microsoft.com/office/drawing/2014/chart" uri="{C3380CC4-5D6E-409C-BE32-E72D297353CC}">
                  <c16:uniqueId val="{00000001-95DB-44FC-8450-AE67E0A02DC1}"/>
                </c:ext>
              </c:extLst>
            </c:dLbl>
            <c:dLbl>
              <c:idx val="1"/>
              <c:layout>
                <c:manualLayout>
                  <c:x val="0.10872916666666667"/>
                  <c:y val="-6.588140415592772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95DB-44FC-8450-AE67E0A02DC1}"/>
                </c:ext>
              </c:extLst>
            </c:dLbl>
            <c:dLbl>
              <c:idx val="2"/>
              <c:layout>
                <c:manualLayout>
                  <c:x val="-0.13398169158386244"/>
                  <c:y val="-1.1989364006578356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4366814495607358"/>
                      <c:h val="0.34941586619677945"/>
                    </c:manualLayout>
                  </c15:layout>
                </c:ext>
                <c:ext xmlns:c16="http://schemas.microsoft.com/office/drawing/2014/chart" uri="{C3380CC4-5D6E-409C-BE32-E72D297353CC}">
                  <c16:uniqueId val="{00000005-95DB-44FC-8450-AE67E0A02DC1}"/>
                </c:ext>
              </c:extLst>
            </c:dLbl>
            <c:dLbl>
              <c:idx val="3"/>
              <c:layout>
                <c:manualLayout>
                  <c:x val="-0.10046804781340847"/>
                  <c:y val="1.52576646205617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95DB-44FC-8450-AE67E0A02DC1}"/>
                </c:ext>
              </c:extLst>
            </c:dLbl>
            <c:dLbl>
              <c:idx val="4"/>
              <c:layout>
                <c:manualLayout>
                  <c:x val="1.8218047253060064E-2"/>
                  <c:y val="-1.218119381933898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2223171078849986"/>
                      <c:h val="0.19290455051514702"/>
                    </c:manualLayout>
                  </c15:layout>
                </c:ext>
                <c:ext xmlns:c16="http://schemas.microsoft.com/office/drawing/2014/chart" uri="{C3380CC4-5D6E-409C-BE32-E72D297353CC}">
                  <c16:uniqueId val="{00000009-95DB-44FC-8450-AE67E0A02DC1}"/>
                </c:ext>
              </c:extLst>
            </c:dLbl>
            <c:numFmt formatCode="0.0%" sourceLinked="0"/>
            <c:spPr>
              <a:noFill/>
              <a:ln>
                <a:noFill/>
              </a:ln>
              <a:effectLst/>
            </c:spPr>
            <c:txPr>
              <a:bodyPr/>
              <a:lstStyle/>
              <a:p>
                <a:pPr>
                  <a:defRPr sz="1600" b="1">
                    <a:solidFill>
                      <a:schemeClr val="tx1"/>
                    </a:solidFill>
                  </a:defRPr>
                </a:pPr>
                <a:endParaRPr lang="de-DE"/>
              </a:p>
            </c:tx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Stromverbrauch_Sektoren_D!$A$15:$A$19</c:f>
              <c:strCache>
                <c:ptCount val="5"/>
                <c:pt idx="0">
                  <c:v>Bergbau und Verarbeitendes Gewerbe (ohne Chemie/Pharma)</c:v>
                </c:pt>
                <c:pt idx="1">
                  <c:v>Chemie/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A-95DB-44FC-8450-AE67E0A02DC1}"/>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c:spPr>
  <c:txPr>
    <a:bodyPr/>
    <a:lstStyle/>
    <a:p>
      <a:pPr>
        <a:defRPr sz="1200">
          <a:solidFill>
            <a:srgbClr val="564A3E"/>
          </a:solidFill>
          <a:latin typeface="+mn-lt"/>
          <a:ea typeface="Arial"/>
          <a:cs typeface="Arial"/>
        </a:defRPr>
      </a:pPr>
      <a:endParaRPr lang="de-DE"/>
    </a:p>
  </c:txPr>
  <c:externalData r:id="rId1">
    <c:autoUpdate val="0"/>
  </c:externalData>
  <c:userShapes r:id="rId2"/>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2020_2022'!$J$3</c:f>
              <c:strCache>
                <c:ptCount val="1"/>
              </c:strCache>
            </c:strRef>
          </c:tx>
          <c:spPr>
            <a:solidFill>
              <a:srgbClr val="3080B2"/>
            </a:solidFill>
          </c:spPr>
          <c:invertIfNegative val="0"/>
          <c:dPt>
            <c:idx val="2"/>
            <c:invertIfNegative val="0"/>
            <c:bubble3D val="0"/>
            <c:extLst>
              <c:ext xmlns:c16="http://schemas.microsoft.com/office/drawing/2014/chart" uri="{C3380CC4-5D6E-409C-BE32-E72D297353CC}">
                <c16:uniqueId val="{00000000-D5A0-4B29-979F-A4CC1614B263}"/>
              </c:ext>
            </c:extLst>
          </c:dPt>
          <c:dPt>
            <c:idx val="3"/>
            <c:invertIfNegative val="0"/>
            <c:bubble3D val="0"/>
            <c:spPr>
              <a:solidFill>
                <a:srgbClr val="003061"/>
              </a:solidFill>
            </c:spPr>
            <c:extLst>
              <c:ext xmlns:c16="http://schemas.microsoft.com/office/drawing/2014/chart" uri="{C3380CC4-5D6E-409C-BE32-E72D297353CC}">
                <c16:uniqueId val="{00000002-D5A0-4B29-979F-A4CC1614B263}"/>
              </c:ext>
            </c:extLst>
          </c:dPt>
          <c:dPt>
            <c:idx val="7"/>
            <c:invertIfNegative val="0"/>
            <c:bubble3D val="0"/>
            <c:extLst>
              <c:ext xmlns:c16="http://schemas.microsoft.com/office/drawing/2014/chart" uri="{C3380CC4-5D6E-409C-BE32-E72D297353CC}">
                <c16:uniqueId val="{00000003-D5A0-4B29-979F-A4CC1614B263}"/>
              </c:ext>
            </c:extLst>
          </c:dPt>
          <c:dPt>
            <c:idx val="8"/>
            <c:invertIfNegative val="0"/>
            <c:bubble3D val="0"/>
            <c:spPr>
              <a:solidFill>
                <a:schemeClr val="accent6"/>
              </a:solidFill>
            </c:spPr>
            <c:extLst>
              <c:ext xmlns:c16="http://schemas.microsoft.com/office/drawing/2014/chart" uri="{C3380CC4-5D6E-409C-BE32-E72D297353CC}">
                <c16:uniqueId val="{00000005-D5A0-4B29-979F-A4CC1614B263}"/>
              </c:ext>
            </c:extLst>
          </c:dPt>
          <c:dPt>
            <c:idx val="9"/>
            <c:invertIfNegative val="0"/>
            <c:bubble3D val="0"/>
            <c:spPr>
              <a:solidFill>
                <a:srgbClr val="003061"/>
              </a:solidFill>
            </c:spPr>
            <c:extLst>
              <c:ext xmlns:c16="http://schemas.microsoft.com/office/drawing/2014/chart" uri="{C3380CC4-5D6E-409C-BE32-E72D297353CC}">
                <c16:uniqueId val="{00000007-D5A0-4B29-979F-A4CC1614B263}"/>
              </c:ext>
            </c:extLst>
          </c:dPt>
          <c:dPt>
            <c:idx val="10"/>
            <c:invertIfNegative val="0"/>
            <c:bubble3D val="0"/>
            <c:extLst>
              <c:ext xmlns:c16="http://schemas.microsoft.com/office/drawing/2014/chart" uri="{C3380CC4-5D6E-409C-BE32-E72D297353CC}">
                <c16:uniqueId val="{00000008-D5A0-4B29-979F-A4CC1614B263}"/>
              </c:ext>
            </c:extLst>
          </c:dPt>
          <c:dPt>
            <c:idx val="11"/>
            <c:invertIfNegative val="0"/>
            <c:bubble3D val="0"/>
            <c:spPr>
              <a:solidFill>
                <a:schemeClr val="tx2"/>
              </a:solidFill>
            </c:spPr>
            <c:extLst>
              <c:ext xmlns:c16="http://schemas.microsoft.com/office/drawing/2014/chart" uri="{C3380CC4-5D6E-409C-BE32-E72D297353CC}">
                <c16:uniqueId val="{0000000A-D5A0-4B29-979F-A4CC1614B263}"/>
              </c:ext>
            </c:extLst>
          </c:dPt>
          <c:dPt>
            <c:idx val="12"/>
            <c:invertIfNegative val="0"/>
            <c:bubble3D val="0"/>
            <c:extLst>
              <c:ext xmlns:c16="http://schemas.microsoft.com/office/drawing/2014/chart" uri="{C3380CC4-5D6E-409C-BE32-E72D297353CC}">
                <c16:uniqueId val="{0000000B-D5A0-4B29-979F-A4CC1614B263}"/>
              </c:ext>
            </c:extLst>
          </c:dPt>
          <c:dPt>
            <c:idx val="13"/>
            <c:invertIfNegative val="0"/>
            <c:bubble3D val="0"/>
            <c:spPr>
              <a:solidFill>
                <a:schemeClr val="accent6"/>
              </a:solidFill>
            </c:spPr>
            <c:extLst>
              <c:ext xmlns:c16="http://schemas.microsoft.com/office/drawing/2014/chart" uri="{C3380CC4-5D6E-409C-BE32-E72D297353CC}">
                <c16:uniqueId val="{0000000D-D5A0-4B29-979F-A4CC1614B263}"/>
              </c:ext>
            </c:extLst>
          </c:dPt>
          <c:dPt>
            <c:idx val="14"/>
            <c:invertIfNegative val="0"/>
            <c:bubble3D val="0"/>
            <c:spPr>
              <a:solidFill>
                <a:schemeClr val="tx2"/>
              </a:solidFill>
            </c:spPr>
            <c:extLst>
              <c:ext xmlns:c16="http://schemas.microsoft.com/office/drawing/2014/chart" uri="{C3380CC4-5D6E-409C-BE32-E72D297353CC}">
                <c16:uniqueId val="{0000000F-D5A0-4B29-979F-A4CC1614B263}"/>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2020_2022'!$I$78:$I$92</c:f>
              <c:strCache>
                <c:ptCount val="15"/>
                <c:pt idx="0">
                  <c:v>Maschinenbau</c:v>
                </c:pt>
                <c:pt idx="1">
                  <c:v>Elektroindustrie</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Herstellung von Glas und Glaswaren</c:v>
                </c:pt>
                <c:pt idx="11">
                  <c:v>Chemieindustrie</c:v>
                </c:pt>
                <c:pt idx="12">
                  <c:v>Nichteisen-Metalle- und Stahlindustrie</c:v>
                </c:pt>
                <c:pt idx="13">
                  <c:v>Papiergewerbe</c:v>
                </c:pt>
                <c:pt idx="14">
                  <c:v>Grundstoffchemie</c:v>
                </c:pt>
              </c:strCache>
            </c:strRef>
          </c:cat>
          <c:val>
            <c:numRef>
              <c:f>'Intensität 2020_2022'!$J$78:$J$92</c:f>
              <c:numCache>
                <c:formatCode>0%</c:formatCode>
                <c:ptCount val="15"/>
                <c:pt idx="0">
                  <c:v>2.8354778657802785E-2</c:v>
                </c:pt>
                <c:pt idx="1">
                  <c:v>2.9375236915119056E-2</c:v>
                </c:pt>
                <c:pt idx="2">
                  <c:v>3.0589029945998256E-2</c:v>
                </c:pt>
                <c:pt idx="3">
                  <c:v>4.0186237284840616E-2</c:v>
                </c:pt>
                <c:pt idx="4">
                  <c:v>6.8333541592434918E-2</c:v>
                </c:pt>
                <c:pt idx="5">
                  <c:v>9.9525503815161495E-2</c:v>
                </c:pt>
                <c:pt idx="6">
                  <c:v>0.10471034301837052</c:v>
                </c:pt>
                <c:pt idx="7">
                  <c:v>0.15230750424868988</c:v>
                </c:pt>
                <c:pt idx="8">
                  <c:v>0.2368416302293751</c:v>
                </c:pt>
                <c:pt idx="9">
                  <c:v>0.26365019005190293</c:v>
                </c:pt>
                <c:pt idx="10">
                  <c:v>0.35085539000024207</c:v>
                </c:pt>
                <c:pt idx="11">
                  <c:v>0.36775040298193973</c:v>
                </c:pt>
                <c:pt idx="12">
                  <c:v>0.38967458588026549</c:v>
                </c:pt>
                <c:pt idx="13">
                  <c:v>0.3943948129319601</c:v>
                </c:pt>
                <c:pt idx="14">
                  <c:v>0.50246158157776344</c:v>
                </c:pt>
              </c:numCache>
            </c:numRef>
          </c:val>
          <c:extLst>
            <c:ext xmlns:c16="http://schemas.microsoft.com/office/drawing/2014/chart" uri="{C3380CC4-5D6E-409C-BE32-E72D297353CC}">
              <c16:uniqueId val="{00000010-D5A0-4B29-979F-A4CC1614B263}"/>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'Intensität 2020_2022'!$C$124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2020_2022'!$C$125:$C$130</c:f>
              <c:numCache>
                <c:formatCode>0%</c:formatCode>
                <c:ptCount val="6"/>
                <c:pt idx="0">
                  <c:v>0.2368416302293751</c:v>
                </c:pt>
                <c:pt idx="1">
                  <c:v>0.38967458588026549</c:v>
                </c:pt>
                <c:pt idx="2">
                  <c:v>0.35085539000024207</c:v>
                </c:pt>
                <c:pt idx="3">
                  <c:v>0.3943948129319601</c:v>
                </c:pt>
                <c:pt idx="4">
                  <c:v>0.36775040298193973</c:v>
                </c:pt>
                <c:pt idx="5">
                  <c:v>0.50246158157776344</c:v>
                </c:pt>
              </c:numCache>
            </c:numRef>
          </c:val>
          <c:extLst>
            <c:ext xmlns:c16="http://schemas.microsoft.com/office/drawing/2014/chart" uri="{C3380CC4-5D6E-409C-BE32-E72D297353CC}">
              <c16:uniqueId val="{00000000-F752-40D4-97D1-0B98B5A97FDA}"/>
            </c:ext>
          </c:extLst>
        </c:ser>
        <c:ser>
          <c:idx val="0"/>
          <c:order val="1"/>
          <c:tx>
            <c:strRef>
              <c:f>'Intensität 2020_2022'!$B$124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2020_2022'!$B$125:$B$130</c:f>
              <c:numCache>
                <c:formatCode>0%</c:formatCode>
                <c:ptCount val="6"/>
                <c:pt idx="0">
                  <c:v>0.15920559119490477</c:v>
                </c:pt>
                <c:pt idx="1">
                  <c:v>0.25249357162152991</c:v>
                </c:pt>
                <c:pt idx="2">
                  <c:v>0.21000646047938834</c:v>
                </c:pt>
                <c:pt idx="3">
                  <c:v>0.24639512141167463</c:v>
                </c:pt>
                <c:pt idx="4">
                  <c:v>0.19851751706239446</c:v>
                </c:pt>
                <c:pt idx="5">
                  <c:v>0.28158214830290274</c:v>
                </c:pt>
              </c:numCache>
            </c:numRef>
          </c:val>
          <c:extLst>
            <c:ext xmlns:c16="http://schemas.microsoft.com/office/drawing/2014/chart" uri="{C3380CC4-5D6E-409C-BE32-E72D297353CC}">
              <c16:uniqueId val="{00000001-F752-40D4-97D1-0B98B5A97FDA}"/>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gesamt'!$C$23:$H$23</c:f>
              <c:numCache>
                <c:formatCode>0</c:formatCode>
                <c:ptCount val="2"/>
                <c:pt idx="0">
                  <c:v>474.59891637075685</c:v>
                </c:pt>
                <c:pt idx="1">
                  <c:v>255.86138692516235</c:v>
                </c:pt>
              </c:numCache>
            </c:numRef>
          </c:val>
          <c:extLst>
            <c:ext xmlns:c16="http://schemas.microsoft.com/office/drawing/2014/chart" uri="{C3380CC4-5D6E-409C-BE32-E72D297353CC}">
              <c16:uniqueId val="{00000000-95BE-4FA6-806E-70CA520F8F2E}"/>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gesamt'!$C$24:$H$24</c:f>
              <c:numCache>
                <c:formatCode>0</c:formatCode>
                <c:ptCount val="2"/>
                <c:pt idx="0">
                  <c:v>278.90002819007134</c:v>
                </c:pt>
                <c:pt idx="1">
                  <c:v>164.1553809707485</c:v>
                </c:pt>
              </c:numCache>
            </c:numRef>
          </c:val>
          <c:extLst>
            <c:ext xmlns:c16="http://schemas.microsoft.com/office/drawing/2014/chart" uri="{C3380CC4-5D6E-409C-BE32-E72D297353CC}">
              <c16:uniqueId val="{00000001-95BE-4FA6-806E-70CA520F8F2E}"/>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gesamt'!$C$25:$H$25</c:f>
              <c:numCache>
                <c:formatCode>0</c:formatCode>
                <c:ptCount val="2"/>
                <c:pt idx="0">
                  <c:v>210.11303367251091</c:v>
                </c:pt>
                <c:pt idx="1">
                  <c:v>111.72767430100234</c:v>
                </c:pt>
              </c:numCache>
            </c:numRef>
          </c:val>
          <c:extLst>
            <c:ext xmlns:c16="http://schemas.microsoft.com/office/drawing/2014/chart" uri="{C3380CC4-5D6E-409C-BE32-E72D297353CC}">
              <c16:uniqueId val="{00000002-95BE-4FA6-806E-70CA520F8F2E}"/>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gesamt'!$C$26:$H$26</c:f>
              <c:numCache>
                <c:formatCode>0</c:formatCode>
                <c:ptCount val="2"/>
                <c:pt idx="0">
                  <c:v>163.27537105767203</c:v>
                </c:pt>
                <c:pt idx="1">
                  <c:v>147.85740572370926</c:v>
                </c:pt>
              </c:numCache>
            </c:numRef>
          </c:val>
          <c:extLst>
            <c:ext xmlns:c16="http://schemas.microsoft.com/office/drawing/2014/chart" uri="{C3380CC4-5D6E-409C-BE32-E72D297353CC}">
              <c16:uniqueId val="{00000003-95BE-4FA6-806E-70CA520F8F2E}"/>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gesamt'!$C$27:$H$27</c:f>
              <c:numCache>
                <c:formatCode>0</c:formatCode>
                <c:ptCount val="2"/>
                <c:pt idx="0">
                  <c:v>83.128541007888032</c:v>
                </c:pt>
                <c:pt idx="1">
                  <c:v>61.72121081998084</c:v>
                </c:pt>
              </c:numCache>
            </c:numRef>
          </c:val>
          <c:extLst>
            <c:ext xmlns:c16="http://schemas.microsoft.com/office/drawing/2014/chart" uri="{C3380CC4-5D6E-409C-BE32-E72D297353CC}">
              <c16:uniqueId val="{00000004-95BE-4FA6-806E-70CA520F8F2E}"/>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5BE-4FA6-806E-70CA520F8F2E}"/>
                </c:ext>
              </c:extLst>
            </c:dLbl>
            <c:dLbl>
              <c:idx val="1"/>
              <c:delete val="1"/>
              <c:extLst>
                <c:ext xmlns:c15="http://schemas.microsoft.com/office/drawing/2012/chart" uri="{CE6537A1-D6FC-4f65-9D91-7224C49458BB}"/>
                <c:ext xmlns:c16="http://schemas.microsoft.com/office/drawing/2014/chart" uri="{C3380CC4-5D6E-409C-BE32-E72D297353CC}">
                  <c16:uniqueId val="{00000006-95BE-4FA6-806E-70CA520F8F2E}"/>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2022</c:v>
                </c:pt>
              </c:numCache>
            </c:numRef>
          </c:cat>
          <c:val>
            <c:numRef>
              <c:f>'Emissionen gesamt'!$C$28:$H$28</c:f>
              <c:numCache>
                <c:formatCode>0</c:formatCode>
                <c:ptCount val="2"/>
                <c:pt idx="0">
                  <c:v>41.20889137482699</c:v>
                </c:pt>
                <c:pt idx="1">
                  <c:v>4.29134615219784</c:v>
                </c:pt>
              </c:numCache>
            </c:numRef>
          </c:val>
          <c:extLst>
            <c:ext xmlns:c16="http://schemas.microsoft.com/office/drawing/2014/chart" uri="{C3380CC4-5D6E-409C-BE32-E72D297353CC}">
              <c16:uniqueId val="{00000007-95BE-4FA6-806E-70CA520F8F2E}"/>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200452313230266E-2"/>
          <c:y val="3.5926848574092958E-2"/>
          <c:w val="0.94245616394449427"/>
          <c:h val="0.62917285626774055"/>
        </c:manualLayout>
      </c:layout>
      <c:lineChart>
        <c:grouping val="standard"/>
        <c:varyColors val="0"/>
        <c:ser>
          <c:idx val="0"/>
          <c:order val="0"/>
          <c:tx>
            <c:strRef>
              <c:f>'Emissionen_nach Sektoren'!$A$11</c:f>
              <c:strCache>
                <c:ptCount val="1"/>
                <c:pt idx="0">
                  <c:v> Energiewirtschaft</c:v>
                </c:pt>
              </c:strCache>
            </c:strRef>
          </c:tx>
          <c:spPr>
            <a:ln w="76200" cap="rnd">
              <a:solidFill>
                <a:srgbClr val="004A94"/>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Sektoren'!$B$11:$AI$11</c:f>
              <c:numCache>
                <c:formatCode>0.0</c:formatCode>
                <c:ptCount val="34"/>
                <c:pt idx="1">
                  <c:v>100</c:v>
                </c:pt>
                <c:pt idx="2">
                  <c:v>96.873924263823014</c:v>
                </c:pt>
                <c:pt idx="3">
                  <c:v>91.75812583555556</c:v>
                </c:pt>
                <c:pt idx="4">
                  <c:v>89.700067714182396</c:v>
                </c:pt>
                <c:pt idx="5">
                  <c:v>88.453815373167131</c:v>
                </c:pt>
                <c:pt idx="6">
                  <c:v>85.693998808849955</c:v>
                </c:pt>
                <c:pt idx="7">
                  <c:v>86.944242736120202</c:v>
                </c:pt>
                <c:pt idx="8">
                  <c:v>82.342262367371546</c:v>
                </c:pt>
                <c:pt idx="9">
                  <c:v>82.327685481965744</c:v>
                </c:pt>
                <c:pt idx="10">
                  <c:v>80.015068363700465</c:v>
                </c:pt>
                <c:pt idx="11">
                  <c:v>82.304314879141344</c:v>
                </c:pt>
                <c:pt idx="12">
                  <c:v>84.408223389682064</c:v>
                </c:pt>
                <c:pt idx="13">
                  <c:v>84.432296786493296</c:v>
                </c:pt>
                <c:pt idx="14">
                  <c:v>86.947989928491282</c:v>
                </c:pt>
                <c:pt idx="15">
                  <c:v>85.829774894864556</c:v>
                </c:pt>
                <c:pt idx="16">
                  <c:v>84.364498580838912</c:v>
                </c:pt>
                <c:pt idx="17">
                  <c:v>84.453469663574282</c:v>
                </c:pt>
                <c:pt idx="18">
                  <c:v>85.469066419444687</c:v>
                </c:pt>
                <c:pt idx="19">
                  <c:v>81.006834806833751</c:v>
                </c:pt>
                <c:pt idx="20">
                  <c:v>75.311268656797012</c:v>
                </c:pt>
                <c:pt idx="21">
                  <c:v>77.711033133931096</c:v>
                </c:pt>
                <c:pt idx="22">
                  <c:v>77.126165976018115</c:v>
                </c:pt>
                <c:pt idx="23">
                  <c:v>79.414812667581216</c:v>
                </c:pt>
                <c:pt idx="24">
                  <c:v>80.645958216742727</c:v>
                </c:pt>
                <c:pt idx="25">
                  <c:v>76.166626587103082</c:v>
                </c:pt>
                <c:pt idx="26">
                  <c:v>73.617248141666551</c:v>
                </c:pt>
                <c:pt idx="27">
                  <c:v>72.560895956325652</c:v>
                </c:pt>
                <c:pt idx="28">
                  <c:v>68.003740636391683</c:v>
                </c:pt>
                <c:pt idx="29">
                  <c:v>65.174131201664949</c:v>
                </c:pt>
                <c:pt idx="30">
                  <c:v>54.278204421703258</c:v>
                </c:pt>
                <c:pt idx="31">
                  <c:v>45.918375597553087</c:v>
                </c:pt>
                <c:pt idx="32">
                  <c:v>51.650591854387471</c:v>
                </c:pt>
                <c:pt idx="33">
                  <c:v>53.911076932439371</c:v>
                </c:pt>
              </c:numCache>
            </c:numRef>
          </c:val>
          <c:smooth val="0"/>
          <c:extLst>
            <c:ext xmlns:c16="http://schemas.microsoft.com/office/drawing/2014/chart" uri="{C3380CC4-5D6E-409C-BE32-E72D297353CC}">
              <c16:uniqueId val="{00000000-C268-46B0-A8AC-6B4346985005}"/>
            </c:ext>
          </c:extLst>
        </c:ser>
        <c:ser>
          <c:idx val="1"/>
          <c:order val="1"/>
          <c:tx>
            <c:strRef>
              <c:f>'Emissionen_nach Sektoren'!$A$12</c:f>
              <c:strCache>
                <c:ptCount val="1"/>
                <c:pt idx="0">
                  <c:v> Industrie</c:v>
                </c:pt>
              </c:strCache>
            </c:strRef>
          </c:tx>
          <c:spPr>
            <a:ln w="76200" cap="rnd">
              <a:solidFill>
                <a:srgbClr val="BE9528"/>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Sektoren'!$B$12:$AI$12</c:f>
              <c:numCache>
                <c:formatCode>0.0</c:formatCode>
                <c:ptCount val="34"/>
                <c:pt idx="1">
                  <c:v>100</c:v>
                </c:pt>
                <c:pt idx="2">
                  <c:v>90.967136464067849</c:v>
                </c:pt>
                <c:pt idx="3">
                  <c:v>87.152553606353294</c:v>
                </c:pt>
                <c:pt idx="4">
                  <c:v>83.674868018501556</c:v>
                </c:pt>
                <c:pt idx="5">
                  <c:v>85.02968114332333</c:v>
                </c:pt>
                <c:pt idx="6">
                  <c:v>85.660002280065413</c:v>
                </c:pt>
                <c:pt idx="7">
                  <c:v>81.664026054369771</c:v>
                </c:pt>
                <c:pt idx="8">
                  <c:v>83.311331100234455</c:v>
                </c:pt>
                <c:pt idx="9">
                  <c:v>77.213248167319904</c:v>
                </c:pt>
                <c:pt idx="10">
                  <c:v>73.609095149317113</c:v>
                </c:pt>
                <c:pt idx="11">
                  <c:v>73.462015793872851</c:v>
                </c:pt>
                <c:pt idx="12">
                  <c:v>69.631083030032258</c:v>
                </c:pt>
                <c:pt idx="13">
                  <c:v>68.814763022524588</c:v>
                </c:pt>
                <c:pt idx="14">
                  <c:v>69.093768401714613</c:v>
                </c:pt>
                <c:pt idx="15">
                  <c:v>69.390443752911807</c:v>
                </c:pt>
                <c:pt idx="16">
                  <c:v>67.229269469280837</c:v>
                </c:pt>
                <c:pt idx="17">
                  <c:v>69.037907347249643</c:v>
                </c:pt>
                <c:pt idx="18">
                  <c:v>72.159663707211564</c:v>
                </c:pt>
                <c:pt idx="19">
                  <c:v>70.916768866272591</c:v>
                </c:pt>
                <c:pt idx="20">
                  <c:v>61.935275175585083</c:v>
                </c:pt>
                <c:pt idx="21">
                  <c:v>66.765238818939139</c:v>
                </c:pt>
                <c:pt idx="22">
                  <c:v>65.708849977787381</c:v>
                </c:pt>
                <c:pt idx="23">
                  <c:v>63.756345911700926</c:v>
                </c:pt>
                <c:pt idx="24">
                  <c:v>63.942231113964866</c:v>
                </c:pt>
                <c:pt idx="25">
                  <c:v>64.004274841750998</c:v>
                </c:pt>
                <c:pt idx="26">
                  <c:v>66.6621343560914</c:v>
                </c:pt>
                <c:pt idx="27">
                  <c:v>68.104462725132507</c:v>
                </c:pt>
                <c:pt idx="28">
                  <c:v>70.094428673242078</c:v>
                </c:pt>
                <c:pt idx="29">
                  <c:v>67.267260530543211</c:v>
                </c:pt>
                <c:pt idx="30">
                  <c:v>65.252528271773741</c:v>
                </c:pt>
                <c:pt idx="31">
                  <c:v>62.996801879664474</c:v>
                </c:pt>
                <c:pt idx="32">
                  <c:v>65.705336002442905</c:v>
                </c:pt>
                <c:pt idx="33">
                  <c:v>58.858144273429772</c:v>
                </c:pt>
              </c:numCache>
            </c:numRef>
          </c:val>
          <c:smooth val="0"/>
          <c:extLst>
            <c:ext xmlns:c16="http://schemas.microsoft.com/office/drawing/2014/chart" uri="{C3380CC4-5D6E-409C-BE32-E72D297353CC}">
              <c16:uniqueId val="{00000001-C268-46B0-A8AC-6B4346985005}"/>
            </c:ext>
          </c:extLst>
        </c:ser>
        <c:ser>
          <c:idx val="2"/>
          <c:order val="2"/>
          <c:tx>
            <c:strRef>
              <c:f>'Emissionen_nach Sektoren'!$A$13</c:f>
              <c:strCache>
                <c:ptCount val="1"/>
                <c:pt idx="0">
                  <c:v> Gebäude</c:v>
                </c:pt>
              </c:strCache>
            </c:strRef>
          </c:tx>
          <c:spPr>
            <a:ln w="76200" cap="rnd">
              <a:solidFill>
                <a:srgbClr val="3080B2"/>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Sektoren'!$B$13:$AI$13</c:f>
              <c:numCache>
                <c:formatCode>0.0</c:formatCode>
                <c:ptCount val="34"/>
                <c:pt idx="1">
                  <c:v>100</c:v>
                </c:pt>
                <c:pt idx="2">
                  <c:v>99.245683784600416</c:v>
                </c:pt>
                <c:pt idx="3">
                  <c:v>90.656744155376117</c:v>
                </c:pt>
                <c:pt idx="4">
                  <c:v>93.855153697422764</c:v>
                </c:pt>
                <c:pt idx="5">
                  <c:v>88.731923406444324</c:v>
                </c:pt>
                <c:pt idx="6">
                  <c:v>89.432181512305334</c:v>
                </c:pt>
                <c:pt idx="7">
                  <c:v>100.48567072555106</c:v>
                </c:pt>
                <c:pt idx="8">
                  <c:v>94.186575069095056</c:v>
                </c:pt>
                <c:pt idx="9">
                  <c:v>90.31235325540375</c:v>
                </c:pt>
                <c:pt idx="10">
                  <c:v>82.36197072993609</c:v>
                </c:pt>
                <c:pt idx="11">
                  <c:v>79.493183593118715</c:v>
                </c:pt>
                <c:pt idx="12">
                  <c:v>89.148948461652694</c:v>
                </c:pt>
                <c:pt idx="13">
                  <c:v>82.96232091727957</c:v>
                </c:pt>
                <c:pt idx="14">
                  <c:v>79.466347977812077</c:v>
                </c:pt>
                <c:pt idx="15">
                  <c:v>74.420354778347857</c:v>
                </c:pt>
                <c:pt idx="16">
                  <c:v>73.270184702743705</c:v>
                </c:pt>
                <c:pt idx="17">
                  <c:v>77.241856328525103</c:v>
                </c:pt>
                <c:pt idx="18">
                  <c:v>60.009222560178642</c:v>
                </c:pt>
                <c:pt idx="19">
                  <c:v>72.230262466954116</c:v>
                </c:pt>
                <c:pt idx="20">
                  <c:v>66.188063287046589</c:v>
                </c:pt>
                <c:pt idx="21">
                  <c:v>70.59400936568187</c:v>
                </c:pt>
                <c:pt idx="22">
                  <c:v>60.584894566791611</c:v>
                </c:pt>
                <c:pt idx="23">
                  <c:v>61.960424692968687</c:v>
                </c:pt>
                <c:pt idx="24">
                  <c:v>66.515532724214125</c:v>
                </c:pt>
                <c:pt idx="25">
                  <c:v>56.310179971999574</c:v>
                </c:pt>
                <c:pt idx="26">
                  <c:v>59.056283874260771</c:v>
                </c:pt>
                <c:pt idx="27">
                  <c:v>59.300991586051644</c:v>
                </c:pt>
                <c:pt idx="28">
                  <c:v>58.253399774483029</c:v>
                </c:pt>
                <c:pt idx="29">
                  <c:v>55.274963858353154</c:v>
                </c:pt>
                <c:pt idx="30">
                  <c:v>57.785794015823498</c:v>
                </c:pt>
                <c:pt idx="31">
                  <c:v>58.631015572587117</c:v>
                </c:pt>
                <c:pt idx="32">
                  <c:v>56.172647059904499</c:v>
                </c:pt>
                <c:pt idx="33">
                  <c:v>53.175032670816968</c:v>
                </c:pt>
              </c:numCache>
            </c:numRef>
          </c:val>
          <c:smooth val="0"/>
          <c:extLst>
            <c:ext xmlns:c16="http://schemas.microsoft.com/office/drawing/2014/chart" uri="{C3380CC4-5D6E-409C-BE32-E72D297353CC}">
              <c16:uniqueId val="{00000002-C268-46B0-A8AC-6B4346985005}"/>
            </c:ext>
          </c:extLst>
        </c:ser>
        <c:ser>
          <c:idx val="3"/>
          <c:order val="3"/>
          <c:tx>
            <c:strRef>
              <c:f>'Emissionen_nach Sektoren'!$A$14</c:f>
              <c:strCache>
                <c:ptCount val="1"/>
                <c:pt idx="0">
                  <c:v> Verkehr</c:v>
                </c:pt>
              </c:strCache>
            </c:strRef>
          </c:tx>
          <c:spPr>
            <a:ln w="76200" cap="rnd">
              <a:solidFill>
                <a:srgbClr val="623C72"/>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Sektoren'!$B$14:$AI$14</c:f>
              <c:numCache>
                <c:formatCode>0.0</c:formatCode>
                <c:ptCount val="34"/>
                <c:pt idx="1">
                  <c:v>100</c:v>
                </c:pt>
                <c:pt idx="2">
                  <c:v>101.8100233666277</c:v>
                </c:pt>
                <c:pt idx="3">
                  <c:v>105.4070035201138</c:v>
                </c:pt>
                <c:pt idx="4">
                  <c:v>108.05822580714887</c:v>
                </c:pt>
                <c:pt idx="5">
                  <c:v>105.59088573368246</c:v>
                </c:pt>
                <c:pt idx="6">
                  <c:v>107.83704968123091</c:v>
                </c:pt>
                <c:pt idx="7">
                  <c:v>107.58349754270627</c:v>
                </c:pt>
                <c:pt idx="8">
                  <c:v>107.8371937441058</c:v>
                </c:pt>
                <c:pt idx="9">
                  <c:v>109.84169757900173</c:v>
                </c:pt>
                <c:pt idx="10">
                  <c:v>112.9726409134924</c:v>
                </c:pt>
                <c:pt idx="11">
                  <c:v>110.55211959728544</c:v>
                </c:pt>
                <c:pt idx="12">
                  <c:v>108.18352516453953</c:v>
                </c:pt>
                <c:pt idx="13">
                  <c:v>106.64853657068805</c:v>
                </c:pt>
                <c:pt idx="14">
                  <c:v>102.77016178231042</c:v>
                </c:pt>
                <c:pt idx="15">
                  <c:v>102.51734346462446</c:v>
                </c:pt>
                <c:pt idx="16">
                  <c:v>97.615041667362632</c:v>
                </c:pt>
                <c:pt idx="17">
                  <c:v>95.187502529795793</c:v>
                </c:pt>
                <c:pt idx="18">
                  <c:v>93.434662309608242</c:v>
                </c:pt>
                <c:pt idx="19">
                  <c:v>93.210623227121644</c:v>
                </c:pt>
                <c:pt idx="20">
                  <c:v>92.836093117479052</c:v>
                </c:pt>
                <c:pt idx="21">
                  <c:v>93.50861034272728</c:v>
                </c:pt>
                <c:pt idx="22">
                  <c:v>94.788222065175702</c:v>
                </c:pt>
                <c:pt idx="23">
                  <c:v>93.882165249357271</c:v>
                </c:pt>
                <c:pt idx="24">
                  <c:v>96.416641332592462</c:v>
                </c:pt>
                <c:pt idx="25">
                  <c:v>97.135828885806902</c:v>
                </c:pt>
                <c:pt idx="26">
                  <c:v>98.92505653090366</c:v>
                </c:pt>
                <c:pt idx="27">
                  <c:v>100.82559501890212</c:v>
                </c:pt>
                <c:pt idx="28">
                  <c:v>102.54513895737298</c:v>
                </c:pt>
                <c:pt idx="29">
                  <c:v>99.116963930397787</c:v>
                </c:pt>
                <c:pt idx="30">
                  <c:v>100.23462686289849</c:v>
                </c:pt>
                <c:pt idx="31">
                  <c:v>89.051809688832222</c:v>
                </c:pt>
                <c:pt idx="32">
                  <c:v>89.901008941236157</c:v>
                </c:pt>
                <c:pt idx="33">
                  <c:v>90.557078367614409</c:v>
                </c:pt>
              </c:numCache>
            </c:numRef>
          </c:val>
          <c:smooth val="0"/>
          <c:extLst>
            <c:ext xmlns:c16="http://schemas.microsoft.com/office/drawing/2014/chart" uri="{C3380CC4-5D6E-409C-BE32-E72D297353CC}">
              <c16:uniqueId val="{00000003-C268-46B0-A8AC-6B4346985005}"/>
            </c:ext>
          </c:extLst>
        </c:ser>
        <c:ser>
          <c:idx val="4"/>
          <c:order val="4"/>
          <c:tx>
            <c:strRef>
              <c:f>'Emissionen_nach Sektoren'!$A$15</c:f>
              <c:strCache>
                <c:ptCount val="1"/>
                <c:pt idx="0">
                  <c:v> Landwirtschaft</c:v>
                </c:pt>
              </c:strCache>
            </c:strRef>
          </c:tx>
          <c:spPr>
            <a:ln w="76200" cap="rnd">
              <a:solidFill>
                <a:srgbClr val="166E79"/>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Sektoren'!$B$15:$AI$15</c:f>
              <c:numCache>
                <c:formatCode>0.0</c:formatCode>
                <c:ptCount val="34"/>
                <c:pt idx="1">
                  <c:v>100</c:v>
                </c:pt>
                <c:pt idx="2">
                  <c:v>89.292547270045404</c:v>
                </c:pt>
                <c:pt idx="3">
                  <c:v>85.911231440036161</c:v>
                </c:pt>
                <c:pt idx="4">
                  <c:v>85.334602563892332</c:v>
                </c:pt>
                <c:pt idx="5">
                  <c:v>84.82145124153314</c:v>
                </c:pt>
                <c:pt idx="6">
                  <c:v>85.333215925038232</c:v>
                </c:pt>
                <c:pt idx="7">
                  <c:v>87.116510716468227</c:v>
                </c:pt>
                <c:pt idx="8">
                  <c:v>84.488851206583576</c:v>
                </c:pt>
                <c:pt idx="9">
                  <c:v>84.444322674774455</c:v>
                </c:pt>
                <c:pt idx="10">
                  <c:v>84.744281305180635</c:v>
                </c:pt>
                <c:pt idx="11">
                  <c:v>82.897370253279547</c:v>
                </c:pt>
                <c:pt idx="12">
                  <c:v>84.097304703786989</c:v>
                </c:pt>
                <c:pt idx="13">
                  <c:v>81.154616180105393</c:v>
                </c:pt>
                <c:pt idx="14">
                  <c:v>80.076707596061908</c:v>
                </c:pt>
                <c:pt idx="15">
                  <c:v>78.846006556586758</c:v>
                </c:pt>
                <c:pt idx="16">
                  <c:v>78.560649918635477</c:v>
                </c:pt>
                <c:pt idx="17">
                  <c:v>77.517295730288083</c:v>
                </c:pt>
                <c:pt idx="18">
                  <c:v>77.548927194905829</c:v>
                </c:pt>
                <c:pt idx="19">
                  <c:v>78.548993249012852</c:v>
                </c:pt>
                <c:pt idx="20">
                  <c:v>78.703542102404285</c:v>
                </c:pt>
                <c:pt idx="21">
                  <c:v>78.791233575625412</c:v>
                </c:pt>
                <c:pt idx="22">
                  <c:v>79.576115341362069</c:v>
                </c:pt>
                <c:pt idx="23">
                  <c:v>79.381501481942905</c:v>
                </c:pt>
                <c:pt idx="24">
                  <c:v>80.432735958795817</c:v>
                </c:pt>
                <c:pt idx="25">
                  <c:v>82.651140815473852</c:v>
                </c:pt>
                <c:pt idx="26">
                  <c:v>82.486899754345387</c:v>
                </c:pt>
                <c:pt idx="27">
                  <c:v>82.240807818554856</c:v>
                </c:pt>
                <c:pt idx="28">
                  <c:v>80.879700198896316</c:v>
                </c:pt>
                <c:pt idx="29">
                  <c:v>78.64482945385916</c:v>
                </c:pt>
                <c:pt idx="30">
                  <c:v>77.698997121271063</c:v>
                </c:pt>
                <c:pt idx="31">
                  <c:v>76.753869289312362</c:v>
                </c:pt>
                <c:pt idx="32">
                  <c:v>75.384881738182372</c:v>
                </c:pt>
                <c:pt idx="33">
                  <c:v>74.24791782899706</c:v>
                </c:pt>
              </c:numCache>
            </c:numRef>
          </c:val>
          <c:smooth val="0"/>
          <c:extLst>
            <c:ext xmlns:c16="http://schemas.microsoft.com/office/drawing/2014/chart" uri="{C3380CC4-5D6E-409C-BE32-E72D297353CC}">
              <c16:uniqueId val="{00000004-C268-46B0-A8AC-6B4346985005}"/>
            </c:ext>
          </c:extLst>
        </c:ser>
        <c:ser>
          <c:idx val="6"/>
          <c:order val="6"/>
          <c:tx>
            <c:strRef>
              <c:f>'Emissionen_nach Sektoren'!$A$17</c:f>
              <c:strCache>
                <c:ptCount val="1"/>
                <c:pt idx="0">
                  <c:v> Insgesamt</c:v>
                </c:pt>
              </c:strCache>
            </c:strRef>
          </c:tx>
          <c:spPr>
            <a:ln w="76200" cap="rnd">
              <a:solidFill>
                <a:schemeClr val="accent1">
                  <a:lumMod val="60000"/>
                </a:schemeClr>
              </a:solidFill>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Sektoren'!$B$17:$AI$17</c:f>
              <c:numCache>
                <c:formatCode>0.0</c:formatCode>
                <c:ptCount val="34"/>
                <c:pt idx="1">
                  <c:v>100</c:v>
                </c:pt>
                <c:pt idx="2">
                  <c:v>96.310798622433964</c:v>
                </c:pt>
                <c:pt idx="3">
                  <c:v>92.359554561576729</c:v>
                </c:pt>
                <c:pt idx="4">
                  <c:v>91.614767289881073</c:v>
                </c:pt>
                <c:pt idx="5">
                  <c:v>90.135089024165225</c:v>
                </c:pt>
                <c:pt idx="6">
                  <c:v>89.565106450538892</c:v>
                </c:pt>
                <c:pt idx="7">
                  <c:v>90.940410258054158</c:v>
                </c:pt>
                <c:pt idx="8">
                  <c:v>88.088677344834167</c:v>
                </c:pt>
                <c:pt idx="9">
                  <c:v>86.123937747236539</c:v>
                </c:pt>
                <c:pt idx="10">
                  <c:v>83.37277575667342</c:v>
                </c:pt>
                <c:pt idx="11">
                  <c:v>83.133889765556518</c:v>
                </c:pt>
                <c:pt idx="12">
                  <c:v>84.306919790990818</c:v>
                </c:pt>
                <c:pt idx="13">
                  <c:v>82.562132615814548</c:v>
                </c:pt>
                <c:pt idx="14">
                  <c:v>82.270590309067842</c:v>
                </c:pt>
                <c:pt idx="15">
                  <c:v>80.744176058759251</c:v>
                </c:pt>
                <c:pt idx="16">
                  <c:v>78.7218240027142</c:v>
                </c:pt>
                <c:pt idx="17">
                  <c:v>79.274114137491864</c:v>
                </c:pt>
                <c:pt idx="18">
                  <c:v>77.11364694163052</c:v>
                </c:pt>
                <c:pt idx="19">
                  <c:v>77.122379009088519</c:v>
                </c:pt>
                <c:pt idx="20">
                  <c:v>71.79653231183444</c:v>
                </c:pt>
                <c:pt idx="21">
                  <c:v>74.517316761782098</c:v>
                </c:pt>
                <c:pt idx="22">
                  <c:v>72.529106847917234</c:v>
                </c:pt>
                <c:pt idx="23">
                  <c:v>72.996294506538987</c:v>
                </c:pt>
                <c:pt idx="24">
                  <c:v>74.607327707207531</c:v>
                </c:pt>
                <c:pt idx="25">
                  <c:v>71.401592426620411</c:v>
                </c:pt>
                <c:pt idx="26">
                  <c:v>71.662413108540022</c:v>
                </c:pt>
                <c:pt idx="27">
                  <c:v>71.814419504449418</c:v>
                </c:pt>
                <c:pt idx="28">
                  <c:v>70.457586224904702</c:v>
                </c:pt>
                <c:pt idx="29">
                  <c:v>67.627432139591136</c:v>
                </c:pt>
                <c:pt idx="30">
                  <c:v>63.508466363276703</c:v>
                </c:pt>
                <c:pt idx="31">
                  <c:v>58.416577104486699</c:v>
                </c:pt>
                <c:pt idx="32">
                  <c:v>60.769097579312081</c:v>
                </c:pt>
                <c:pt idx="33">
                  <c:v>59.590763851033621</c:v>
                </c:pt>
              </c:numCache>
            </c:numRef>
          </c:val>
          <c:smooth val="0"/>
          <c:extLst>
            <c:ext xmlns:c16="http://schemas.microsoft.com/office/drawing/2014/chart" uri="{C3380CC4-5D6E-409C-BE32-E72D297353CC}">
              <c16:uniqueId val="{00000005-C268-46B0-A8AC-6B4346985005}"/>
            </c:ext>
          </c:extLst>
        </c:ser>
        <c:ser>
          <c:idx val="7"/>
          <c:order val="7"/>
          <c:tx>
            <c:strRef>
              <c:f>'Emissionen_nach Sektoren'!$A$18</c:f>
              <c:strCache>
                <c:ptCount val="1"/>
              </c:strCache>
            </c:strRef>
          </c:tx>
          <c:spPr>
            <a:ln w="28575" cap="rnd">
              <a:solidFill>
                <a:schemeClr val="accent2">
                  <a:lumMod val="60000"/>
                </a:schemeClr>
              </a:solidFill>
              <a:prstDash val="sysDash"/>
              <a:round/>
            </a:ln>
            <a:effectLst/>
          </c:spPr>
          <c:marker>
            <c:symbol val="none"/>
          </c:marker>
          <c:cat>
            <c:numRef>
              <c:f>'Emissionen_nach Sektoren'!$C$2:$AI$2</c:f>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f>'Emissionen_nach Sektoren'!$B$18:$AH$18</c:f>
              <c:numCache>
                <c:formatCode>General</c:formatCode>
                <c:ptCount val="33"/>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numCache>
            </c:numRef>
          </c:val>
          <c:smooth val="0"/>
          <c:extLst>
            <c:ext xmlns:c16="http://schemas.microsoft.com/office/drawing/2014/chart" uri="{C3380CC4-5D6E-409C-BE32-E72D297353CC}">
              <c16:uniqueId val="{00000006-C268-46B0-A8AC-6B4346985005}"/>
            </c:ext>
          </c:extLst>
        </c:ser>
        <c:dLbls>
          <c:showLegendKey val="0"/>
          <c:showVal val="0"/>
          <c:showCatName val="0"/>
          <c:showSerName val="0"/>
          <c:showPercent val="0"/>
          <c:showBubbleSize val="0"/>
        </c:dLbls>
        <c:smooth val="0"/>
        <c:axId val="700005184"/>
        <c:axId val="700003616"/>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cap="rnd">
                    <a:solidFill>
                      <a:schemeClr val="accent6"/>
                    </a:solidFill>
                    <a:round/>
                  </a:ln>
                  <a:effectLst/>
                </c:spPr>
                <c:marker>
                  <c:symbol val="none"/>
                </c:marker>
                <c:cat>
                  <c:numRef>
                    <c:extLst>
                      <c:ext uri="{02D57815-91ED-43cb-92C2-25804820EDAC}">
                        <c15:formulaRef>
                          <c15:sqref>'Emissionen_nach Sektoren'!$C$2:$AI$2</c15:sqref>
                        </c15:formulaRef>
                      </c:ext>
                    </c:extLst>
                    <c:numCache>
                      <c:formatCode>General</c:formatCode>
                      <c:ptCount val="3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numCache>
                  </c:numRef>
                </c:cat>
                <c:val>
                  <c:numRef>
                    <c:extLst>
                      <c:ext uri="{02D57815-91ED-43cb-92C2-25804820EDAC}">
                        <c15:formulaRef>
                          <c15:sqref>'Emissionen_nach Sektoren'!$B$16:$AH$16</c15:sqref>
                        </c15:formulaRef>
                      </c:ext>
                    </c:extLst>
                    <c:numCache>
                      <c:formatCode>0.0</c:formatCode>
                      <c:ptCount val="33"/>
                      <c:pt idx="1">
                        <c:v>100</c:v>
                      </c:pt>
                      <c:pt idx="2">
                        <c:v>103.39568024608108</c:v>
                      </c:pt>
                      <c:pt idx="3">
                        <c:v>104.52113914483515</c:v>
                      </c:pt>
                      <c:pt idx="4">
                        <c:v>103.49732985040536</c:v>
                      </c:pt>
                      <c:pt idx="5">
                        <c:v>100.68660930362472</c:v>
                      </c:pt>
                      <c:pt idx="6">
                        <c:v>97.396401604100134</c:v>
                      </c:pt>
                      <c:pt idx="7">
                        <c:v>92.848879346094165</c:v>
                      </c:pt>
                      <c:pt idx="8">
                        <c:v>84.526302587026464</c:v>
                      </c:pt>
                      <c:pt idx="9">
                        <c:v>78.211713511533986</c:v>
                      </c:pt>
                      <c:pt idx="10">
                        <c:v>73.231716131399708</c:v>
                      </c:pt>
                      <c:pt idx="11">
                        <c:v>68.552108421734786</c:v>
                      </c:pt>
                      <c:pt idx="12">
                        <c:v>63.597864000818085</c:v>
                      </c:pt>
                      <c:pt idx="13">
                        <c:v>59.430409741880098</c:v>
                      </c:pt>
                      <c:pt idx="14">
                        <c:v>55.083113083006829</c:v>
                      </c:pt>
                      <c:pt idx="15">
                        <c:v>48.819607233440038</c:v>
                      </c:pt>
                      <c:pt idx="16">
                        <c:v>44.780800679753824</c:v>
                      </c:pt>
                      <c:pt idx="17">
                        <c:v>39.756988255784272</c:v>
                      </c:pt>
                      <c:pt idx="18">
                        <c:v>36.08006252654431</c:v>
                      </c:pt>
                      <c:pt idx="19">
                        <c:v>32.706657924813094</c:v>
                      </c:pt>
                      <c:pt idx="20">
                        <c:v>29.359465649569678</c:v>
                      </c:pt>
                      <c:pt idx="21">
                        <c:v>26.337507434680578</c:v>
                      </c:pt>
                      <c:pt idx="22">
                        <c:v>24.235461113254782</c:v>
                      </c:pt>
                      <c:pt idx="23">
                        <c:v>22.246057843053602</c:v>
                      </c:pt>
                      <c:pt idx="24">
                        <c:v>20.336961464238527</c:v>
                      </c:pt>
                      <c:pt idx="25">
                        <c:v>18.879163602316577</c:v>
                      </c:pt>
                      <c:pt idx="26">
                        <c:v>17.411629470681376</c:v>
                      </c:pt>
                      <c:pt idx="27">
                        <c:v>16.149819409904513</c:v>
                      </c:pt>
                      <c:pt idx="28">
                        <c:v>15.242646331046384</c:v>
                      </c:pt>
                      <c:pt idx="29">
                        <c:v>14.310668300233203</c:v>
                      </c:pt>
                      <c:pt idx="30">
                        <c:v>13.04716822391104</c:v>
                      </c:pt>
                      <c:pt idx="31">
                        <c:v>11.893132933729039</c:v>
                      </c:pt>
                      <c:pt idx="32">
                        <c:v>10.905528865553576</c:v>
                      </c:pt>
                    </c:numCache>
                  </c:numRef>
                </c:val>
                <c:smooth val="0"/>
                <c:extLst>
                  <c:ext xmlns:c16="http://schemas.microsoft.com/office/drawing/2014/chart" uri="{C3380CC4-5D6E-409C-BE32-E72D297353CC}">
                    <c16:uniqueId val="{00000007-C268-46B0-A8AC-6B4346985005}"/>
                  </c:ext>
                </c:extLst>
              </c15:ser>
            </c15:filteredLineSeries>
          </c:ext>
        </c:extLst>
      </c:lineChart>
      <c:catAx>
        <c:axId val="700005184"/>
        <c:scaling>
          <c:orientation val="minMax"/>
        </c:scaling>
        <c:delete val="0"/>
        <c:axPos val="b"/>
        <c:majorGridlines>
          <c:spPr>
            <a:ln w="9525" cap="flat" cmpd="sng" algn="ctr">
              <a:solidFill>
                <a:srgbClr val="CCCCCC"/>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mn-lt"/>
                <a:ea typeface="Arial"/>
                <a:cs typeface="Arial"/>
              </a:defRPr>
            </a:pPr>
            <a:endParaRPr lang="de-DE"/>
          </a:p>
        </c:txPr>
        <c:crossAx val="700003616"/>
        <c:crosses val="autoZero"/>
        <c:auto val="0"/>
        <c:lblAlgn val="ctr"/>
        <c:lblOffset val="100"/>
        <c:tickLblSkip val="2"/>
        <c:tickMarkSkip val="1"/>
        <c:noMultiLvlLbl val="0"/>
      </c:catAx>
      <c:valAx>
        <c:axId val="700003616"/>
        <c:scaling>
          <c:orientation val="minMax"/>
          <c:min val="40"/>
        </c:scaling>
        <c:delete val="0"/>
        <c:axPos val="l"/>
        <c:majorGridlines>
          <c:spPr>
            <a:ln w="9525" cap="flat" cmpd="sng" algn="ctr">
              <a:solidFill>
                <a:srgbClr val="CCCCCC"/>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mn-lt"/>
                <a:ea typeface="Arial"/>
                <a:cs typeface="Arial"/>
              </a:defRPr>
            </a:pPr>
            <a:endParaRPr lang="de-DE"/>
          </a:p>
        </c:txPr>
        <c:crossAx val="700005184"/>
        <c:crosses val="autoZero"/>
        <c:crossBetween val="between"/>
      </c:valAx>
      <c:spPr>
        <a:noFill/>
        <a:ln w="25400">
          <a:noFill/>
        </a:ln>
        <a:effectLst/>
      </c:spPr>
    </c:plotArea>
    <c:legend>
      <c:legendPos val="b"/>
      <c:legendEntry>
        <c:idx val="6"/>
        <c:delete val="1"/>
      </c:legendEntry>
      <c:layout>
        <c:manualLayout>
          <c:xMode val="edge"/>
          <c:yMode val="edge"/>
          <c:x val="1.0650643278769009E-3"/>
          <c:y val="0.8329378676759277"/>
          <c:w val="0.9989349356721231"/>
          <c:h val="0.15447857116140074"/>
        </c:manualLayout>
      </c:layout>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mn-lt"/>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400" b="1">
          <a:solidFill>
            <a:sysClr val="windowText" lastClr="000000"/>
          </a:solidFill>
          <a:latin typeface="+mn-lt"/>
          <a:ea typeface="Arial"/>
          <a:cs typeface="Arial"/>
        </a:defRPr>
      </a:pPr>
      <a:endParaRPr lang="de-DE"/>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757305555555548"/>
          <c:y val="0.14472505151230244"/>
          <c:w val="0.42965888888888887"/>
          <c:h val="0.74179250103648053"/>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87C2-4906-A55F-366B522234E2}"/>
              </c:ext>
            </c:extLst>
          </c:dPt>
          <c:dPt>
            <c:idx val="1"/>
            <c:bubble3D val="0"/>
            <c:spPr>
              <a:solidFill>
                <a:srgbClr val="B22063"/>
              </a:solidFill>
              <a:ln w="3175">
                <a:solidFill>
                  <a:schemeClr val="bg1"/>
                </a:solidFill>
              </a:ln>
              <a:effectLst/>
            </c:spPr>
            <c:extLst>
              <c:ext xmlns:c16="http://schemas.microsoft.com/office/drawing/2014/chart" uri="{C3380CC4-5D6E-409C-BE32-E72D297353CC}">
                <c16:uniqueId val="{00000003-87C2-4906-A55F-366B522234E2}"/>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87C2-4906-A55F-366B522234E2}"/>
              </c:ext>
            </c:extLst>
          </c:dPt>
          <c:dPt>
            <c:idx val="3"/>
            <c:bubble3D val="0"/>
            <c:spPr>
              <a:solidFill>
                <a:srgbClr val="166E79"/>
              </a:solidFill>
              <a:ln w="3175">
                <a:solidFill>
                  <a:schemeClr val="bg1"/>
                </a:solidFill>
              </a:ln>
              <a:effectLst/>
            </c:spPr>
            <c:extLst>
              <c:ext xmlns:c16="http://schemas.microsoft.com/office/drawing/2014/chart" uri="{C3380CC4-5D6E-409C-BE32-E72D297353CC}">
                <c16:uniqueId val="{00000007-87C2-4906-A55F-366B522234E2}"/>
              </c:ext>
            </c:extLst>
          </c:dPt>
          <c:dPt>
            <c:idx val="4"/>
            <c:bubble3D val="0"/>
            <c:spPr>
              <a:solidFill>
                <a:srgbClr val="FF5C33"/>
              </a:solidFill>
              <a:ln w="3175">
                <a:solidFill>
                  <a:schemeClr val="bg1"/>
                </a:solidFill>
              </a:ln>
              <a:effectLst/>
            </c:spPr>
            <c:extLst>
              <c:ext xmlns:c16="http://schemas.microsoft.com/office/drawing/2014/chart" uri="{C3380CC4-5D6E-409C-BE32-E72D297353CC}">
                <c16:uniqueId val="{00000009-87C2-4906-A55F-366B522234E2}"/>
              </c:ext>
            </c:extLst>
          </c:dPt>
          <c:dLbls>
            <c:dLbl>
              <c:idx val="0"/>
              <c:layout>
                <c:manualLayout>
                  <c:x val="7.401081696555642E-2"/>
                  <c:y val="-2.436238763867797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87C2-4906-A55F-366B522234E2}"/>
                </c:ext>
              </c:extLst>
            </c:dLbl>
            <c:dLbl>
              <c:idx val="1"/>
              <c:layout>
                <c:manualLayout>
                  <c:x val="0.17221460895526386"/>
                  <c:y val="-4.8724775277355949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87C2-4906-A55F-366B522234E2}"/>
                </c:ext>
              </c:extLst>
            </c:dLbl>
            <c:dLbl>
              <c:idx val="2"/>
              <c:layout>
                <c:manualLayout>
                  <c:x val="-8.3119840592086561E-2"/>
                  <c:y val="-1.1165965344209587E-16"/>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87C2-4906-A55F-366B522234E2}"/>
                </c:ext>
              </c:extLst>
            </c:dLbl>
            <c:dLbl>
              <c:idx val="3"/>
              <c:layout>
                <c:manualLayout>
                  <c:x val="-0.10385862036246322"/>
                  <c:y val="0.18271790729008483"/>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4425444444444444"/>
                      <c:h val="0.28930335320930095"/>
                    </c:manualLayout>
                  </c15:layout>
                </c:ext>
                <c:ext xmlns:c16="http://schemas.microsoft.com/office/drawing/2014/chart" uri="{C3380CC4-5D6E-409C-BE32-E72D297353CC}">
                  <c16:uniqueId val="{00000007-87C2-4906-A55F-366B522234E2}"/>
                </c:ext>
              </c:extLst>
            </c:dLbl>
            <c:dLbl>
              <c:idx val="4"/>
              <c:layout>
                <c:manualLayout>
                  <c:x val="-5.2396574627573828E-2"/>
                  <c:y val="2.436238763867796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6623249999999998"/>
                      <c:h val="0.17723637007138224"/>
                    </c:manualLayout>
                  </c15:layout>
                </c:ext>
                <c:ext xmlns:c16="http://schemas.microsoft.com/office/drawing/2014/chart" uri="{C3380CC4-5D6E-409C-BE32-E72D297353CC}">
                  <c16:uniqueId val="{00000009-87C2-4906-A55F-366B522234E2}"/>
                </c:ext>
              </c:extLst>
            </c:dLbl>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0.3529061294345453</c:v>
                </c:pt>
                <c:pt idx="1">
                  <c:v>0.22471575393475993</c:v>
                </c:pt>
                <c:pt idx="2">
                  <c:v>0.23340741887341301</c:v>
                </c:pt>
                <c:pt idx="3">
                  <c:v>0.14814674193991184</c:v>
                </c:pt>
                <c:pt idx="4">
                  <c:v>4.0823955817369903E-2</c:v>
                </c:pt>
              </c:numCache>
            </c:numRef>
          </c:val>
          <c:extLst>
            <c:ext xmlns:c16="http://schemas.microsoft.com/office/drawing/2014/chart" uri="{C3380CC4-5D6E-409C-BE32-E72D297353CC}">
              <c16:uniqueId val="{0000000A-87C2-4906-A55F-366B522234E2}"/>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987527777777777"/>
          <c:y val="2.4362387638677974E-2"/>
          <c:w val="0.77670888888888889"/>
          <c:h val="0.94213932935813993"/>
        </c:manualLayout>
      </c:layout>
      <c:barChart>
        <c:barDir val="bar"/>
        <c:grouping val="clustered"/>
        <c:varyColors val="0"/>
        <c:ser>
          <c:idx val="0"/>
          <c:order val="0"/>
          <c:spPr>
            <a:solidFill>
              <a:schemeClr val="accent3"/>
            </a:solidFill>
            <a:ln>
              <a:noFill/>
            </a:ln>
            <a:effectLst/>
          </c:spPr>
          <c:invertIfNegative val="0"/>
          <c:dPt>
            <c:idx val="5"/>
            <c:invertIfNegative val="0"/>
            <c:bubble3D val="0"/>
            <c:extLst>
              <c:ext xmlns:c16="http://schemas.microsoft.com/office/drawing/2014/chart" uri="{C3380CC4-5D6E-409C-BE32-E72D297353CC}">
                <c16:uniqueId val="{00000000-CDC7-455F-BD71-1C5F067C5DC0}"/>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2-CDC7-455F-BD71-1C5F067C5DC0}"/>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4-CDC7-455F-BD71-1C5F067C5DC0}"/>
              </c:ext>
            </c:extLst>
          </c:dPt>
          <c:dLbls>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Emissionen_Internat!$W$41:$W$50</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Emissionen_Internat!$Z$41:$Z$50</c:f>
              <c:numCache>
                <c:formatCode>0.0%</c:formatCode>
                <c:ptCount val="10"/>
                <c:pt idx="0">
                  <c:v>0.3118300737707082</c:v>
                </c:pt>
                <c:pt idx="1">
                  <c:v>0.12692763669692522</c:v>
                </c:pt>
                <c:pt idx="2">
                  <c:v>7.7231815107146398E-2</c:v>
                </c:pt>
                <c:pt idx="3">
                  <c:v>5.38394009044443E-2</c:v>
                </c:pt>
                <c:pt idx="4">
                  <c:v>2.5695358615833795E-2</c:v>
                </c:pt>
                <c:pt idx="5">
                  <c:v>2.3181628506526306E-2</c:v>
                </c:pt>
                <c:pt idx="6">
                  <c:v>2.1313785631457655E-2</c:v>
                </c:pt>
                <c:pt idx="7">
                  <c:v>1.7960907057353266E-2</c:v>
                </c:pt>
                <c:pt idx="8">
                  <c:v>1.4700655302620816E-2</c:v>
                </c:pt>
                <c:pt idx="9">
                  <c:v>1.4582584208717492E-2</c:v>
                </c:pt>
              </c:numCache>
            </c:numRef>
          </c:val>
          <c:extLst>
            <c:ext xmlns:c16="http://schemas.microsoft.com/office/drawing/2014/chart" uri="{C3380CC4-5D6E-409C-BE32-E72D297353CC}">
              <c16:uniqueId val="{00000005-CDC7-455F-BD71-1C5F067C5DC0}"/>
            </c:ext>
          </c:extLst>
        </c:ser>
        <c:dLbls>
          <c:dLblPos val="outEnd"/>
          <c:showLegendKey val="0"/>
          <c:showVal val="1"/>
          <c:showCatName val="0"/>
          <c:showSerName val="0"/>
          <c:showPercent val="0"/>
          <c:showBubbleSize val="0"/>
        </c:dLbls>
        <c:gapWidth val="50"/>
        <c:axId val="700002440"/>
        <c:axId val="700004792"/>
      </c:barChart>
      <c:catAx>
        <c:axId val="700002440"/>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crossAx val="700004792"/>
        <c:crosses val="autoZero"/>
        <c:auto val="1"/>
        <c:lblAlgn val="ctr"/>
        <c:lblOffset val="100"/>
        <c:noMultiLvlLbl val="0"/>
      </c:catAx>
      <c:valAx>
        <c:axId val="700004792"/>
        <c:scaling>
          <c:orientation val="minMax"/>
        </c:scaling>
        <c:delete val="1"/>
        <c:axPos val="t"/>
        <c:numFmt formatCode="0.0%" sourceLinked="1"/>
        <c:majorTickMark val="none"/>
        <c:minorTickMark val="none"/>
        <c:tickLblPos val="nextTo"/>
        <c:crossAx val="70000244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Emissionen_Internat!$Q$41:$Q$46</c:f>
              <c:strCache>
                <c:ptCount val="6"/>
                <c:pt idx="0">
                  <c:v>Südamerika</c:v>
                </c:pt>
                <c:pt idx="1">
                  <c:v>Afrika</c:v>
                </c:pt>
                <c:pt idx="2">
                  <c:v>Mittlerer Osten</c:v>
                </c:pt>
                <c:pt idx="3">
                  <c:v>Europa/ EU</c:v>
                </c:pt>
                <c:pt idx="4">
                  <c:v>Nordamerika</c:v>
                </c:pt>
                <c:pt idx="5">
                  <c:v>Asien/Pazifik</c:v>
                </c:pt>
              </c:strCache>
            </c:strRef>
          </c:cat>
          <c:val>
            <c:numRef>
              <c:f>Emissionen_Internat!$R$41:$R$46</c:f>
              <c:numCache>
                <c:formatCode>0%</c:formatCode>
                <c:ptCount val="6"/>
                <c:pt idx="0">
                  <c:v>3.9563444272377242E-2</c:v>
                </c:pt>
                <c:pt idx="1">
                  <c:v>4.4245307838266516E-2</c:v>
                </c:pt>
                <c:pt idx="2">
                  <c:v>7.543450450609529E-2</c:v>
                </c:pt>
                <c:pt idx="3">
                  <c:v>3.4622671202010347E-2</c:v>
                </c:pt>
                <c:pt idx="4">
                  <c:v>0.15560577828346864</c:v>
                </c:pt>
                <c:pt idx="5">
                  <c:v>0.53388506418476511</c:v>
                </c:pt>
              </c:numCache>
            </c:numRef>
          </c:val>
          <c:extLst>
            <c:ext xmlns:c16="http://schemas.microsoft.com/office/drawing/2014/chart" uri="{C3380CC4-5D6E-409C-BE32-E72D297353CC}">
              <c16:uniqueId val="{00000000-D861-48D9-B8C7-AE0241FBE41C}"/>
            </c:ext>
          </c:extLst>
        </c:ser>
        <c:ser>
          <c:idx val="1"/>
          <c:order val="1"/>
          <c:spPr>
            <a:solidFill>
              <a:schemeClr val="bg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Emissionen_Internat!$Q$41:$Q$46</c:f>
              <c:strCache>
                <c:ptCount val="6"/>
                <c:pt idx="0">
                  <c:v>Südamerika</c:v>
                </c:pt>
                <c:pt idx="1">
                  <c:v>Afrika</c:v>
                </c:pt>
                <c:pt idx="2">
                  <c:v>Mittlerer Osten</c:v>
                </c:pt>
                <c:pt idx="3">
                  <c:v>Europa/ EU</c:v>
                </c:pt>
                <c:pt idx="4">
                  <c:v>Nordamerika</c:v>
                </c:pt>
                <c:pt idx="5">
                  <c:v>Asien/Pazifik</c:v>
                </c:pt>
              </c:strCache>
            </c:strRef>
          </c:cat>
          <c:val>
            <c:numRef>
              <c:f>Emissionen_Internat!$S$41:$S$46</c:f>
              <c:numCache>
                <c:formatCode>General</c:formatCode>
                <c:ptCount val="6"/>
                <c:pt idx="3" formatCode="0%">
                  <c:v>6.5713968781750801E-2</c:v>
                </c:pt>
              </c:numCache>
            </c:numRef>
          </c:val>
          <c:extLst>
            <c:ext xmlns:c16="http://schemas.microsoft.com/office/drawing/2014/chart" uri="{C3380CC4-5D6E-409C-BE32-E72D297353CC}">
              <c16:uniqueId val="{00000001-D861-48D9-B8C7-AE0241FBE41C}"/>
            </c:ext>
          </c:extLst>
        </c:ser>
        <c:dLbls>
          <c:dLblPos val="ctr"/>
          <c:showLegendKey val="0"/>
          <c:showVal val="1"/>
          <c:showCatName val="0"/>
          <c:showSerName val="0"/>
          <c:showPercent val="0"/>
          <c:showBubbleSize val="0"/>
        </c:dLbls>
        <c:gapWidth val="100"/>
        <c:overlap val="100"/>
        <c:axId val="1105307984"/>
        <c:axId val="1105308312"/>
      </c:barChart>
      <c:catAx>
        <c:axId val="11053079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105308312"/>
        <c:crosses val="autoZero"/>
        <c:auto val="1"/>
        <c:lblAlgn val="ctr"/>
        <c:lblOffset val="100"/>
        <c:noMultiLvlLbl val="0"/>
      </c:catAx>
      <c:valAx>
        <c:axId val="1105308312"/>
        <c:scaling>
          <c:orientation val="minMax"/>
        </c:scaling>
        <c:delete val="1"/>
        <c:axPos val="b"/>
        <c:numFmt formatCode="0%" sourceLinked="1"/>
        <c:majorTickMark val="none"/>
        <c:minorTickMark val="none"/>
        <c:tickLblPos val="nextTo"/>
        <c:crossAx val="1105307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chemeClr val="bg1"/>
          </a:solidFill>
          <a:latin typeface="Source Sans Pro" panose="020B0503030403020204" pitchFamily="34" charset="0"/>
        </a:defRPr>
      </a:pPr>
      <a:endParaRPr lang="de-DE"/>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76200">
              <a:solidFill>
                <a:srgbClr val="B22063"/>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Monit.'!$D$5:$D$38</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6E33-4F67-91C4-70B3B2AF826B}"/>
            </c:ext>
          </c:extLst>
        </c:ser>
        <c:ser>
          <c:idx val="4"/>
          <c:order val="1"/>
          <c:tx>
            <c:strRef>
              <c:f>'Energie und Emissionen Monit.'!$E$4</c:f>
              <c:strCache>
                <c:ptCount val="1"/>
                <c:pt idx="0">
                  <c:v> spezifischer Energieverbrauch</c:v>
                </c:pt>
              </c:strCache>
            </c:strRef>
          </c:tx>
          <c:spPr>
            <a:ln w="76200">
              <a:solidFill>
                <a:srgbClr val="004A94"/>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Monit.'!$E$5:$E$38</c:f>
              <c:numCache>
                <c:formatCode>0.0</c:formatCode>
                <c:ptCount val="34"/>
                <c:pt idx="0">
                  <c:v>100</c:v>
                </c:pt>
                <c:pt idx="1">
                  <c:v>79.748024025609467</c:v>
                </c:pt>
                <c:pt idx="2">
                  <c:v>77.044225911712346</c:v>
                </c:pt>
                <c:pt idx="3">
                  <c:v>76.843746403206097</c:v>
                </c:pt>
                <c:pt idx="4">
                  <c:v>68.662303385307993</c:v>
                </c:pt>
                <c:pt idx="5">
                  <c:v>70.837632596544779</c:v>
                </c:pt>
                <c:pt idx="6">
                  <c:v>67.249704049797941</c:v>
                </c:pt>
                <c:pt idx="7">
                  <c:v>67.207349483183137</c:v>
                </c:pt>
                <c:pt idx="8">
                  <c:v>65.384704980745965</c:v>
                </c:pt>
                <c:pt idx="9">
                  <c:v>61.866555728023698</c:v>
                </c:pt>
                <c:pt idx="10">
                  <c:v>56.985537625430069</c:v>
                </c:pt>
                <c:pt idx="11">
                  <c:v>59.243742824212966</c:v>
                </c:pt>
                <c:pt idx="12">
                  <c:v>57.85811369276658</c:v>
                </c:pt>
                <c:pt idx="13">
                  <c:v>54.334732940945571</c:v>
                </c:pt>
                <c:pt idx="14">
                  <c:v>51.005618492767802</c:v>
                </c:pt>
                <c:pt idx="15">
                  <c:v>50.362408230055763</c:v>
                </c:pt>
                <c:pt idx="16">
                  <c:v>49.852730543064808</c:v>
                </c:pt>
                <c:pt idx="17">
                  <c:v>50.878812110092042</c:v>
                </c:pt>
                <c:pt idx="18">
                  <c:v>51.907765430760108</c:v>
                </c:pt>
                <c:pt idx="19">
                  <c:v>47.175801686422048</c:v>
                </c:pt>
                <c:pt idx="20">
                  <c:v>50.398104307341171</c:v>
                </c:pt>
                <c:pt idx="21">
                  <c:v>49.77532915777541</c:v>
                </c:pt>
                <c:pt idx="22">
                  <c:v>53.095168094733602</c:v>
                </c:pt>
                <c:pt idx="23">
                  <c:v>49.854689787880709</c:v>
                </c:pt>
                <c:pt idx="24">
                  <c:v>50.300824645079125</c:v>
                </c:pt>
                <c:pt idx="25">
                  <c:v>49.524472096216662</c:v>
                </c:pt>
                <c:pt idx="26">
                  <c:v>50.056237841465723</c:v>
                </c:pt>
                <c:pt idx="27">
                  <c:v>50.765935370018013</c:v>
                </c:pt>
                <c:pt idx="28">
                  <c:v>47.447897523426839</c:v>
                </c:pt>
                <c:pt idx="29">
                  <c:v>49.923489041841158</c:v>
                </c:pt>
                <c:pt idx="30">
                  <c:v>50.500641015995306</c:v>
                </c:pt>
                <c:pt idx="31">
                  <c:v>49.601188209020968</c:v>
                </c:pt>
                <c:pt idx="32">
                  <c:v>47.910463860227757</c:v>
                </c:pt>
                <c:pt idx="33">
                  <c:v>47.487981047253569</c:v>
                </c:pt>
              </c:numCache>
            </c:numRef>
          </c:val>
          <c:smooth val="0"/>
          <c:extLst>
            <c:ext xmlns:c16="http://schemas.microsoft.com/office/drawing/2014/chart" uri="{C3380CC4-5D6E-409C-BE32-E72D297353CC}">
              <c16:uniqueId val="{00000001-6E33-4F67-91C4-70B3B2AF826B}"/>
            </c:ext>
          </c:extLst>
        </c:ser>
        <c:ser>
          <c:idx val="2"/>
          <c:order val="2"/>
          <c:tx>
            <c:strRef>
              <c:f>'Energie und Emissionen Monit.'!$C$4</c:f>
              <c:strCache>
                <c:ptCount val="1"/>
                <c:pt idx="0">
                  <c:v> absoluter Energieverbrauch</c:v>
                </c:pt>
              </c:strCache>
            </c:strRef>
          </c:tx>
          <c:spPr>
            <a:ln w="76200">
              <a:solidFill>
                <a:srgbClr val="BE9528"/>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Monit.'!$C$5:$C$38</c:f>
              <c:numCache>
                <c:formatCode>0.0</c:formatCode>
                <c:ptCount val="34"/>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numCache>
            </c:numRef>
          </c:val>
          <c:smooth val="0"/>
          <c:extLst>
            <c:ext xmlns:c16="http://schemas.microsoft.com/office/drawing/2014/chart" uri="{C3380CC4-5D6E-409C-BE32-E72D297353CC}">
              <c16:uniqueId val="{00000002-6E33-4F67-91C4-70B3B2AF826B}"/>
            </c:ext>
          </c:extLst>
        </c:ser>
        <c:ser>
          <c:idx val="0"/>
          <c:order val="3"/>
          <c:tx>
            <c:strRef>
              <c:f>'Energie und Emissionen Monit.'!$F$4</c:f>
              <c:strCache>
                <c:ptCount val="1"/>
              </c:strCache>
            </c:strRef>
          </c:tx>
          <c:spPr>
            <a:ln>
              <a:solidFill>
                <a:srgbClr val="623C72"/>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Monit.'!$F$5:$F$38</c:f>
              <c:numCache>
                <c:formatCode>0.0</c:formatCode>
                <c:ptCount val="34"/>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numCache>
            </c:numRef>
          </c:val>
          <c:smooth val="0"/>
          <c:extLst>
            <c:ext xmlns:c16="http://schemas.microsoft.com/office/drawing/2014/chart" uri="{C3380CC4-5D6E-409C-BE32-E72D297353CC}">
              <c16:uniqueId val="{00000003-6E33-4F67-91C4-70B3B2AF826B}"/>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txPr>
          <a:bodyPr/>
          <a:lstStyle/>
          <a:p>
            <a:pPr>
              <a:defRPr sz="1400" b="1">
                <a:solidFill>
                  <a:schemeClr val="tx1"/>
                </a:solidFil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numFmt formatCode="0" sourceLinked="0"/>
        <c:majorTickMark val="out"/>
        <c:minorTickMark val="none"/>
        <c:tickLblPos val="nextTo"/>
        <c:txPr>
          <a:bodyPr/>
          <a:lstStyle/>
          <a:p>
            <a:pPr>
              <a:defRPr sz="1600" b="1">
                <a:solidFill>
                  <a:schemeClr val="tx1"/>
                </a:solidFill>
              </a:defRPr>
            </a:pPr>
            <a:endParaRPr lang="de-DE"/>
          </a:p>
        </c:txPr>
        <c:crossAx val="703654968"/>
        <c:crosses val="autoZero"/>
        <c:crossBetween val="between"/>
        <c:majorUnit val="10"/>
      </c:valAx>
      <c:spPr>
        <a:noFill/>
        <a:ln w="25400">
          <a:noFill/>
        </a:ln>
      </c:spPr>
    </c:plotArea>
    <c:legend>
      <c:legendPos val="b"/>
      <c:legendEntry>
        <c:idx val="3"/>
        <c:delete val="1"/>
      </c:legendEntry>
      <c:layout>
        <c:manualLayout>
          <c:xMode val="edge"/>
          <c:yMode val="edge"/>
          <c:x val="2.7587072538221366E-4"/>
          <c:y val="0.93015859770480402"/>
          <c:w val="0.99603228503354246"/>
          <c:h val="6.3750805385526396E-2"/>
        </c:manualLayout>
      </c:layout>
      <c:overlay val="0"/>
      <c:txPr>
        <a:bodyPr/>
        <a:lstStyle/>
        <a:p>
          <a:pPr>
            <a:defRPr sz="1600" b="1">
              <a:solidFill>
                <a:sysClr val="windowText" lastClr="000000"/>
              </a:solidFill>
            </a:defRPr>
          </a:pPr>
          <a:endParaRPr lang="de-DE"/>
        </a:p>
      </c:txPr>
    </c:legend>
    <c:plotVisOnly val="1"/>
    <c:dispBlanksAs val="gap"/>
    <c:showDLblsOverMax val="0"/>
  </c:chart>
  <c:spPr>
    <a:solidFill>
      <a:srgbClr val="EAEAEA"/>
    </a:solidFill>
    <a:ln w="9525">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rgbClr val="BE9528"/>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abs'!$C$2:$C$35</c:f>
              <c:numCache>
                <c:formatCode>0.0</c:formatCode>
                <c:ptCount val="34"/>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39.614865792656026</c:v>
                </c:pt>
                <c:pt idx="33">
                  <c:v>33.430999999999997</c:v>
                </c:pt>
              </c:numCache>
            </c:numRef>
          </c:val>
          <c:extLst>
            <c:ext xmlns:c16="http://schemas.microsoft.com/office/drawing/2014/chart" uri="{C3380CC4-5D6E-409C-BE32-E72D297353CC}">
              <c16:uniqueId val="{00000000-A064-4412-A81D-6BFA4D0DFE4F}"/>
            </c:ext>
          </c:extLst>
        </c:ser>
        <c:ser>
          <c:idx val="1"/>
          <c:order val="1"/>
          <c:tx>
            <c:strRef>
              <c:f>'Emissionen Branche abs'!$D$1</c:f>
              <c:strCache>
                <c:ptCount val="1"/>
                <c:pt idx="0">
                  <c:v>N2O-Emissionen</c:v>
                </c:pt>
              </c:strCache>
            </c:strRef>
          </c:tx>
          <c:spPr>
            <a:solidFill>
              <a:srgbClr val="166E79"/>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abs'!$D$2:$D$35</c:f>
              <c:numCache>
                <c:formatCode>0.0</c:formatCode>
                <c:ptCount val="34"/>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numCache>
            </c:numRef>
          </c:val>
          <c:extLst>
            <c:ext xmlns:c16="http://schemas.microsoft.com/office/drawing/2014/chart" uri="{C3380CC4-5D6E-409C-BE32-E72D297353CC}">
              <c16:uniqueId val="{00000001-A064-4412-A81D-6BFA4D0DFE4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solidFill>
          <a:srgbClr val="EAEAEA"/>
        </a:solid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76200">
              <a:solidFill>
                <a:srgbClr val="B22063"/>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Monit.'!$F$49:$F$82</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E876-462A-827E-3D8E9498C7E3}"/>
            </c:ext>
          </c:extLst>
        </c:ser>
        <c:ser>
          <c:idx val="2"/>
          <c:order val="1"/>
          <c:tx>
            <c:strRef>
              <c:f>'Energie und Emissionen Monit.'!$E$48</c:f>
              <c:strCache>
                <c:ptCount val="1"/>
                <c:pt idx="0">
                  <c:v> absolute THG-Emissionen</c:v>
                </c:pt>
              </c:strCache>
            </c:strRef>
          </c:tx>
          <c:spPr>
            <a:ln w="76200">
              <a:solidFill>
                <a:srgbClr val="BE9528"/>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Monit.'!$E$49:$E$82</c:f>
              <c:numCache>
                <c:formatCode>0.0</c:formatCode>
                <c:ptCount val="34"/>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45.683591814425171</c:v>
                </c:pt>
                <c:pt idx="33">
                  <c:v>38.643585217242752</c:v>
                </c:pt>
              </c:numCache>
            </c:numRef>
          </c:val>
          <c:smooth val="0"/>
          <c:extLst>
            <c:ext xmlns:c16="http://schemas.microsoft.com/office/drawing/2014/chart" uri="{C3380CC4-5D6E-409C-BE32-E72D297353CC}">
              <c16:uniqueId val="{00000001-E876-462A-827E-3D8E9498C7E3}"/>
            </c:ext>
          </c:extLst>
        </c:ser>
        <c:ser>
          <c:idx val="4"/>
          <c:order val="2"/>
          <c:tx>
            <c:strRef>
              <c:f>'Energie und Emissionen Monit.'!$G$48</c:f>
              <c:strCache>
                <c:ptCount val="1"/>
                <c:pt idx="0">
                  <c:v> spezifische THG-Emissionen</c:v>
                </c:pt>
              </c:strCache>
            </c:strRef>
          </c:tx>
          <c:spPr>
            <a:ln w="76200">
              <a:solidFill>
                <a:srgbClr val="004A94"/>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Monit.'!$G$49:$G$82</c:f>
              <c:numCache>
                <c:formatCode>0.0</c:formatCode>
                <c:ptCount val="34"/>
                <c:pt idx="0">
                  <c:v>100</c:v>
                </c:pt>
                <c:pt idx="1">
                  <c:v>82.681117484351148</c:v>
                </c:pt>
                <c:pt idx="2">
                  <c:v>80.277507962806141</c:v>
                </c:pt>
                <c:pt idx="3">
                  <c:v>78.336529702806487</c:v>
                </c:pt>
                <c:pt idx="4">
                  <c:v>73.854715132340161</c:v>
                </c:pt>
                <c:pt idx="5">
                  <c:v>71.922323614248</c:v>
                </c:pt>
                <c:pt idx="6">
                  <c:v>69.784860333131206</c:v>
                </c:pt>
                <c:pt idx="7">
                  <c:v>65.510711240819845</c:v>
                </c:pt>
                <c:pt idx="8">
                  <c:v>50.948524350240518</c:v>
                </c:pt>
                <c:pt idx="9">
                  <c:v>43.779259026368301</c:v>
                </c:pt>
                <c:pt idx="10">
                  <c:v>42.105601156908065</c:v>
                </c:pt>
                <c:pt idx="11">
                  <c:v>45.553855363726434</c:v>
                </c:pt>
                <c:pt idx="12">
                  <c:v>44.868255951431308</c:v>
                </c:pt>
                <c:pt idx="13">
                  <c:v>42.38374231086226</c:v>
                </c:pt>
                <c:pt idx="14">
                  <c:v>40.535652349472748</c:v>
                </c:pt>
                <c:pt idx="15">
                  <c:v>38.776012206098073</c:v>
                </c:pt>
                <c:pt idx="16">
                  <c:v>38.691693761877616</c:v>
                </c:pt>
                <c:pt idx="17">
                  <c:v>40.917323628187724</c:v>
                </c:pt>
                <c:pt idx="18">
                  <c:v>40.350787452167154</c:v>
                </c:pt>
                <c:pt idx="19">
                  <c:v>37.884357246970559</c:v>
                </c:pt>
                <c:pt idx="20">
                  <c:v>33.065257767972184</c:v>
                </c:pt>
                <c:pt idx="21">
                  <c:v>32.259306521165222</c:v>
                </c:pt>
                <c:pt idx="22">
                  <c:v>34.243673957486976</c:v>
                </c:pt>
                <c:pt idx="23">
                  <c:v>32.687815447697417</c:v>
                </c:pt>
                <c:pt idx="24">
                  <c:v>32.539258095889295</c:v>
                </c:pt>
                <c:pt idx="25">
                  <c:v>31.557712321647223</c:v>
                </c:pt>
                <c:pt idx="26">
                  <c:v>31.275544533942156</c:v>
                </c:pt>
                <c:pt idx="27">
                  <c:v>30.782116879387573</c:v>
                </c:pt>
                <c:pt idx="28">
                  <c:v>28.038938550182657</c:v>
                </c:pt>
                <c:pt idx="29">
                  <c:v>28.203217792103153</c:v>
                </c:pt>
                <c:pt idx="30">
                  <c:v>27.872980950425248</c:v>
                </c:pt>
                <c:pt idx="31">
                  <c:v>28.160512436593777</c:v>
                </c:pt>
                <c:pt idx="32">
                  <c:v>27.957463551594628</c:v>
                </c:pt>
                <c:pt idx="33">
                  <c:v>26.102230955702822</c:v>
                </c:pt>
              </c:numCache>
            </c:numRef>
          </c:val>
          <c:smooth val="0"/>
          <c:extLst>
            <c:ext xmlns:c16="http://schemas.microsoft.com/office/drawing/2014/chart" uri="{C3380CC4-5D6E-409C-BE32-E72D297353CC}">
              <c16:uniqueId val="{00000002-E876-462A-827E-3D8E9498C7E3}"/>
            </c:ext>
          </c:extLst>
        </c:ser>
        <c:ser>
          <c:idx val="0"/>
          <c:order val="3"/>
          <c:spPr>
            <a:ln>
              <a:solidFill>
                <a:srgbClr val="623C72"/>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Monit.'!$I$49:$I$82</c:f>
              <c:numCache>
                <c:formatCode>0.0</c:formatCode>
                <c:ptCount val="34"/>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numCache>
            </c:numRef>
          </c:val>
          <c:smooth val="0"/>
          <c:extLst>
            <c:ext xmlns:c16="http://schemas.microsoft.com/office/drawing/2014/chart" uri="{C3380CC4-5D6E-409C-BE32-E72D297353CC}">
              <c16:uniqueId val="{00000003-E876-462A-827E-3D8E9498C7E3}"/>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txPr>
          <a:bodyPr/>
          <a:lstStyle/>
          <a:p>
            <a:pPr>
              <a:defRPr sz="1400" b="1">
                <a:solidFill>
                  <a:schemeClr val="tx1"/>
                </a:solidFil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numFmt formatCode="0" sourceLinked="0"/>
        <c:majorTickMark val="out"/>
        <c:minorTickMark val="none"/>
        <c:tickLblPos val="nextTo"/>
        <c:txPr>
          <a:bodyPr/>
          <a:lstStyle/>
          <a:p>
            <a:pPr>
              <a:defRPr sz="1600" b="1">
                <a:solidFill>
                  <a:schemeClr val="tx1"/>
                </a:solidFill>
              </a:defRPr>
            </a:pPr>
            <a:endParaRPr lang="de-DE"/>
          </a:p>
        </c:txPr>
        <c:crossAx val="703653008"/>
        <c:crosses val="autoZero"/>
        <c:crossBetween val="between"/>
        <c:majorUnit val="10"/>
      </c:valAx>
      <c:spPr>
        <a:solidFill>
          <a:srgbClr val="EAEAEA"/>
        </a:solidFill>
        <a:ln w="25400">
          <a:noFill/>
        </a:ln>
      </c:spPr>
    </c:plotArea>
    <c:legend>
      <c:legendPos val="b"/>
      <c:legendEntry>
        <c:idx val="3"/>
        <c:delete val="1"/>
      </c:legendEntry>
      <c:layout>
        <c:manualLayout>
          <c:xMode val="edge"/>
          <c:yMode val="edge"/>
          <c:x val="0"/>
          <c:y val="0.93015859770480402"/>
          <c:w val="0.99746220450027012"/>
          <c:h val="6.3750805385526396E-2"/>
        </c:manualLayout>
      </c:layout>
      <c:overlay val="0"/>
      <c:txPr>
        <a:bodyPr/>
        <a:lstStyle/>
        <a:p>
          <a:pPr>
            <a:defRPr sz="1600" b="1">
              <a:solidFill>
                <a:sysClr val="windowText" lastClr="000000"/>
              </a:solidFill>
            </a:defRPr>
          </a:pPr>
          <a:endParaRPr lang="de-DE"/>
        </a:p>
      </c:txPr>
    </c:legend>
    <c:plotVisOnly val="1"/>
    <c:dispBlanksAs val="gap"/>
    <c:showDLblsOverMax val="0"/>
  </c:chart>
  <c:spPr>
    <a:solidFill>
      <a:srgbClr val="EAEAEA"/>
    </a:solidFill>
    <a:ln w="9525">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086425925925923"/>
          <c:y val="0"/>
          <c:w val="0.52913574074074077"/>
          <c:h val="0.8890511449482934"/>
        </c:manualLayout>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Stromverbrauch_Sektoren_D!$B$25:$B$29</c:f>
              <c:numCache>
                <c:formatCode>0.0%</c:formatCode>
                <c:ptCount val="5"/>
                <c:pt idx="0">
                  <c:v>0.32323316237541522</c:v>
                </c:pt>
                <c:pt idx="1">
                  <c:v>0.10596118978405315</c:v>
                </c:pt>
                <c:pt idx="2">
                  <c:v>0.28259966777408635</c:v>
                </c:pt>
                <c:pt idx="3">
                  <c:v>0.2647425249169435</c:v>
                </c:pt>
                <c:pt idx="4">
                  <c:v>2.4086378737541526E-2</c:v>
                </c:pt>
              </c:numCache>
            </c:numRef>
          </c:val>
          <c:extLst>
            <c:ext xmlns:c16="http://schemas.microsoft.com/office/drawing/2014/chart" uri="{C3380CC4-5D6E-409C-BE32-E72D297353CC}">
              <c16:uniqueId val="{00000000-7111-497C-9527-3F173A8CBCCB}"/>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Stromverbrauch_Sektoren_D!$C$25:$C$29</c:f>
              <c:numCache>
                <c:formatCode>0.0%</c:formatCode>
                <c:ptCount val="5"/>
                <c:pt idx="0">
                  <c:v>0.32741649069579293</c:v>
                </c:pt>
                <c:pt idx="1">
                  <c:v>0.10624046723300971</c:v>
                </c:pt>
                <c:pt idx="2">
                  <c:v>0.2607200647249191</c:v>
                </c:pt>
                <c:pt idx="3">
                  <c:v>0.2803398058252427</c:v>
                </c:pt>
                <c:pt idx="4">
                  <c:v>2.5889967637540454E-2</c:v>
                </c:pt>
              </c:numCache>
            </c:numRef>
          </c:val>
          <c:extLst>
            <c:ext xmlns:c16="http://schemas.microsoft.com/office/drawing/2014/chart" uri="{C3380CC4-5D6E-409C-BE32-E72D297353CC}">
              <c16:uniqueId val="{00000001-7111-497C-9527-3F173A8CBCCB}"/>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Stromverbrauch_Sektoren_D!$D$25:$D$29</c:f>
              <c:numCache>
                <c:formatCode>0.0%</c:formatCode>
                <c:ptCount val="5"/>
                <c:pt idx="0">
                  <c:v>0.32161920050230225</c:v>
                </c:pt>
                <c:pt idx="1">
                  <c:v>0.10094254081205524</c:v>
                </c:pt>
                <c:pt idx="2">
                  <c:v>0.26747593135203013</c:v>
                </c:pt>
                <c:pt idx="3">
                  <c:v>0.28087065717873583</c:v>
                </c:pt>
                <c:pt idx="4">
                  <c:v>2.9719547928003347E-2</c:v>
                </c:pt>
              </c:numCache>
            </c:numRef>
          </c:val>
          <c:extLst>
            <c:ext xmlns:c16="http://schemas.microsoft.com/office/drawing/2014/chart" uri="{C3380CC4-5D6E-409C-BE32-E72D297353CC}">
              <c16:uniqueId val="{00000002-7111-497C-9527-3F173A8CBCCB}"/>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Stromverbrauch_Sektoren_D!$E$25:$E$29</c:f>
              <c:numCache>
                <c:formatCode>0.0%</c:formatCode>
                <c:ptCount val="5"/>
                <c:pt idx="0">
                  <c:v>0.31755360915492958</c:v>
                </c:pt>
                <c:pt idx="1">
                  <c:v>9.6398855633802821E-2</c:v>
                </c:pt>
                <c:pt idx="2">
                  <c:v>0.26452464788732394</c:v>
                </c:pt>
                <c:pt idx="3">
                  <c:v>0.28675176056338031</c:v>
                </c:pt>
                <c:pt idx="4">
                  <c:v>3.3670774647887328E-2</c:v>
                </c:pt>
              </c:numCache>
            </c:numRef>
          </c:val>
          <c:extLst>
            <c:ext xmlns:c16="http://schemas.microsoft.com/office/drawing/2014/chart" uri="{C3380CC4-5D6E-409C-BE32-E72D297353CC}">
              <c16:uniqueId val="{00000003-7111-497C-9527-3F173A8CBCCB}"/>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063358490055818"/>
          <c:h val="6.1569743139046271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330897912629278E-3"/>
          <c:y val="8.9906497242867413E-4"/>
          <c:w val="0.99737747982185398"/>
          <c:h val="0.73347332219869488"/>
        </c:manualLayout>
      </c:layout>
      <c:barChart>
        <c:barDir val="col"/>
        <c:grouping val="stacked"/>
        <c:varyColors val="0"/>
        <c:ser>
          <c:idx val="1"/>
          <c:order val="0"/>
          <c:tx>
            <c:strRef>
              <c:f>'Ziele EE'!$A$5</c:f>
              <c:strCache>
                <c:ptCount val="1"/>
                <c:pt idx="0">
                  <c:v>Anteil EE am StromV</c:v>
                </c:pt>
              </c:strCache>
            </c:strRef>
          </c:tx>
          <c:spPr>
            <a:solidFill>
              <a:schemeClr val="accent4"/>
            </a:solidFill>
          </c:spPr>
          <c:invertIfNegative val="0"/>
          <c:dPt>
            <c:idx val="4"/>
            <c:invertIfNegative val="0"/>
            <c:bubble3D val="0"/>
            <c:spPr>
              <a:solidFill>
                <a:schemeClr val="accent4"/>
              </a:solidFill>
            </c:spPr>
            <c:extLst>
              <c:ext xmlns:c16="http://schemas.microsoft.com/office/drawing/2014/chart" uri="{C3380CC4-5D6E-409C-BE32-E72D297353CC}">
                <c16:uniqueId val="{00000001-2371-4ED6-A99B-98844DD56127}"/>
              </c:ext>
            </c:extLst>
          </c:dPt>
          <c:dPt>
            <c:idx val="7"/>
            <c:invertIfNegative val="0"/>
            <c:bubble3D val="0"/>
            <c:spPr>
              <a:solidFill>
                <a:schemeClr val="accent2"/>
              </a:solidFill>
            </c:spPr>
            <c:extLst>
              <c:ext xmlns:c16="http://schemas.microsoft.com/office/drawing/2014/chart" uri="{C3380CC4-5D6E-409C-BE32-E72D297353CC}">
                <c16:uniqueId val="{00000003-2371-4ED6-A99B-98844DD56127}"/>
              </c:ext>
            </c:extLst>
          </c:dPt>
          <c:dPt>
            <c:idx val="8"/>
            <c:invertIfNegative val="0"/>
            <c:bubble3D val="0"/>
            <c:spPr>
              <a:solidFill>
                <a:schemeClr val="accent2"/>
              </a:solidFill>
            </c:spPr>
            <c:extLst>
              <c:ext xmlns:c16="http://schemas.microsoft.com/office/drawing/2014/chart" uri="{C3380CC4-5D6E-409C-BE32-E72D297353CC}">
                <c16:uniqueId val="{00000005-2371-4ED6-A99B-98844DD56127}"/>
              </c:ext>
            </c:extLst>
          </c:dPt>
          <c:dLbls>
            <c:dLbl>
              <c:idx val="0"/>
              <c:layout>
                <c:manualLayout>
                  <c:x val="5.2916666666666667E-3"/>
                  <c:y val="-5.3995777164857907E-2"/>
                </c:manualLayout>
              </c:layout>
              <c:spPr>
                <a:noFill/>
                <a:ln>
                  <a:noFill/>
                </a:ln>
                <a:effectLst/>
              </c:spPr>
              <c:txPr>
                <a:bodyPr/>
                <a:lstStyle/>
                <a:p>
                  <a:pPr>
                    <a:defRPr>
                      <a:solidFill>
                        <a:sysClr val="windowText" lastClr="000000"/>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371-4ED6-A99B-98844DD56127}"/>
                </c:ext>
              </c:extLst>
            </c:dLbl>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2371-4ED6-A99B-98844DD56127}"/>
            </c:ext>
          </c:extLst>
        </c:ser>
        <c:ser>
          <c:idx val="0"/>
          <c:order val="1"/>
          <c:tx>
            <c:strRef>
              <c:f>'Ziele EE'!$A$6</c:f>
              <c:strCache>
                <c:ptCount val="1"/>
              </c:strCache>
            </c:strRef>
          </c:tx>
          <c:spPr>
            <a:pattFill prst="dkUpDiag">
              <a:fgClr>
                <a:srgbClr val="166E79"/>
              </a:fgClr>
              <a:bgClr>
                <a:schemeClr val="bg1"/>
              </a:bgClr>
            </a:pattFill>
          </c:spPr>
          <c:invertIfNegative val="0"/>
          <c:dLbls>
            <c:delete val="1"/>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EE'!$B$6:$G$6</c:f>
              <c:numCache>
                <c:formatCode>General</c:formatCode>
                <c:ptCount val="5"/>
                <c:pt idx="0">
                  <c:v>0</c:v>
                </c:pt>
                <c:pt idx="1">
                  <c:v>0</c:v>
                </c:pt>
                <c:pt idx="2">
                  <c:v>0</c:v>
                </c:pt>
              </c:numCache>
            </c:numRef>
          </c:val>
          <c:extLst>
            <c:ext xmlns:c16="http://schemas.microsoft.com/office/drawing/2014/chart" uri="{C3380CC4-5D6E-409C-BE32-E72D297353CC}">
              <c16:uniqueId val="{00000008-2371-4ED6-A99B-98844DD56127}"/>
            </c:ext>
          </c:extLst>
        </c:ser>
        <c:dLbls>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solidFill>
          <a:srgbClr val="EAEAEA"/>
        </a:solidFill>
        <a:ln w="25400">
          <a:noFill/>
        </a:ln>
      </c:spPr>
    </c:plotArea>
    <c:plotVisOnly val="1"/>
    <c:dispBlanksAs val="gap"/>
    <c:showDLblsOverMax val="0"/>
  </c:chart>
  <c:spPr>
    <a:solidFill>
      <a:srgbClr val="EAEAEA"/>
    </a:solidFill>
    <a:ln w="9525">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612848948853153"/>
          <c:y val="0.18733297161742582"/>
          <c:w val="0.32810307070125799"/>
          <c:h val="0.59624194348542581"/>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448D-4586-AB4E-2BF94F574375}"/>
              </c:ext>
            </c:extLst>
          </c:dPt>
          <c:dPt>
            <c:idx val="1"/>
            <c:bubble3D val="0"/>
            <c:spPr>
              <a:solidFill>
                <a:schemeClr val="accent2"/>
              </a:solidFill>
              <a:ln w="3175">
                <a:solidFill>
                  <a:schemeClr val="bg1"/>
                </a:solidFill>
              </a:ln>
              <a:effectLst/>
            </c:spPr>
            <c:extLst>
              <c:ext xmlns:c16="http://schemas.microsoft.com/office/drawing/2014/chart" uri="{C3380CC4-5D6E-409C-BE32-E72D297353CC}">
                <c16:uniqueId val="{00000003-448D-4586-AB4E-2BF94F574375}"/>
              </c:ext>
            </c:extLst>
          </c:dPt>
          <c:dPt>
            <c:idx val="2"/>
            <c:bubble3D val="0"/>
            <c:spPr>
              <a:solidFill>
                <a:srgbClr val="BE9528"/>
              </a:solidFill>
              <a:ln w="3175">
                <a:solidFill>
                  <a:schemeClr val="bg1"/>
                </a:solidFill>
              </a:ln>
              <a:effectLst/>
            </c:spPr>
            <c:extLst>
              <c:ext xmlns:c16="http://schemas.microsoft.com/office/drawing/2014/chart" uri="{C3380CC4-5D6E-409C-BE32-E72D297353CC}">
                <c16:uniqueId val="{00000005-448D-4586-AB4E-2BF94F574375}"/>
              </c:ext>
            </c:extLst>
          </c:dPt>
          <c:dPt>
            <c:idx val="3"/>
            <c:bubble3D val="0"/>
            <c:spPr>
              <a:solidFill>
                <a:srgbClr val="166E79"/>
              </a:solidFill>
              <a:ln w="3175">
                <a:solidFill>
                  <a:schemeClr val="bg1"/>
                </a:solidFill>
              </a:ln>
              <a:effectLst/>
            </c:spPr>
            <c:extLst>
              <c:ext xmlns:c16="http://schemas.microsoft.com/office/drawing/2014/chart" uri="{C3380CC4-5D6E-409C-BE32-E72D297353CC}">
                <c16:uniqueId val="{00000007-448D-4586-AB4E-2BF94F574375}"/>
              </c:ext>
            </c:extLst>
          </c:dPt>
          <c:dPt>
            <c:idx val="4"/>
            <c:bubble3D val="0"/>
            <c:spPr>
              <a:solidFill>
                <a:srgbClr val="003061"/>
              </a:solidFill>
              <a:ln w="3175">
                <a:solidFill>
                  <a:schemeClr val="bg1"/>
                </a:solidFill>
              </a:ln>
              <a:effectLst/>
            </c:spPr>
            <c:extLst>
              <c:ext xmlns:c16="http://schemas.microsoft.com/office/drawing/2014/chart" uri="{C3380CC4-5D6E-409C-BE32-E72D297353CC}">
                <c16:uniqueId val="{00000009-448D-4586-AB4E-2BF94F574375}"/>
              </c:ext>
            </c:extLst>
          </c:dPt>
          <c:dPt>
            <c:idx val="5"/>
            <c:bubble3D val="0"/>
            <c:spPr>
              <a:solidFill>
                <a:srgbClr val="3080B2"/>
              </a:solidFill>
              <a:ln w="3175">
                <a:solidFill>
                  <a:schemeClr val="bg1"/>
                </a:solidFill>
              </a:ln>
              <a:effectLst/>
            </c:spPr>
            <c:extLst>
              <c:ext xmlns:c16="http://schemas.microsoft.com/office/drawing/2014/chart" uri="{C3380CC4-5D6E-409C-BE32-E72D297353CC}">
                <c16:uniqueId val="{0000000B-448D-4586-AB4E-2BF94F574375}"/>
              </c:ext>
            </c:extLst>
          </c:dPt>
          <c:dLbls>
            <c:dLbl>
              <c:idx val="0"/>
              <c:layout>
                <c:manualLayout>
                  <c:x val="5.0099629945915089E-2"/>
                  <c:y val="4.567947682252115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48D-4586-AB4E-2BF94F574375}"/>
                </c:ext>
              </c:extLst>
            </c:dLbl>
            <c:dLbl>
              <c:idx val="1"/>
              <c:layout>
                <c:manualLayout>
                  <c:x val="-1.6534096868685427E-2"/>
                  <c:y val="5.125251710825308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48D-4586-AB4E-2BF94F574375}"/>
                </c:ext>
              </c:extLst>
            </c:dLbl>
            <c:dLbl>
              <c:idx val="2"/>
              <c:layout>
                <c:manualLayout>
                  <c:x val="-6.7634123056784221E-2"/>
                  <c:y val="0.145655330507999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448D-4586-AB4E-2BF94F574375}"/>
                </c:ext>
              </c:extLst>
            </c:dLbl>
            <c:dLbl>
              <c:idx val="3"/>
              <c:layout>
                <c:manualLayout>
                  <c:x val="-6.7402777777777784E-2"/>
                  <c:y val="0.144871020345126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448D-4586-AB4E-2BF94F574375}"/>
                </c:ext>
              </c:extLst>
            </c:dLbl>
            <c:dLbl>
              <c:idx val="4"/>
              <c:layout>
                <c:manualLayout>
                  <c:x val="-4.9350420152886487E-2"/>
                  <c:y val="-6.7289673400933404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448D-4586-AB4E-2BF94F574375}"/>
                </c:ext>
              </c:extLst>
            </c:dLbl>
            <c:dLbl>
              <c:idx val="5"/>
              <c:layout>
                <c:manualLayout>
                  <c:x val="0.19922232607345944"/>
                  <c:y val="6.090596909669493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448D-4586-AB4E-2BF94F574375}"/>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448D-4586-AB4E-2BF94F574375}"/>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E18A-4F9A-9E02-B7512B1F40F3}"/>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E18A-4F9A-9E02-B7512B1F40F3}"/>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E18A-4F9A-9E02-B7512B1F40F3}"/>
              </c:ext>
            </c:extLst>
          </c:dPt>
          <c:dLbls>
            <c:spPr>
              <a:noFill/>
              <a:ln>
                <a:noFill/>
              </a:ln>
              <a:effectLst/>
            </c:spPr>
            <c:txPr>
              <a:bodyPr rot="0" spcFirstLastPara="1" vertOverflow="ellipsis" vert="horz" wrap="square" anchor="ctr" anchorCtr="1"/>
              <a:lstStyle/>
              <a:p>
                <a:pPr>
                  <a:defRPr sz="11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E18A-4F9A-9E02-B7512B1F40F3}"/>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5"/>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E18A-4F9A-9E02-B7512B1F40F3}"/>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rgbClr val="BE9528"/>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EE'!$B$15:$AJ$15</c:f>
              <c:numCache>
                <c:formatCode>0.0</c:formatCode>
                <c:ptCount val="34"/>
                <c:pt idx="0">
                  <c:v>0.1</c:v>
                </c:pt>
                <c:pt idx="1">
                  <c:v>0.27500000000000002</c:v>
                </c:pt>
                <c:pt idx="2">
                  <c:v>0.6</c:v>
                </c:pt>
                <c:pt idx="3">
                  <c:v>0.90900000000000003</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90.272000000000006</c:v>
                </c:pt>
                <c:pt idx="31">
                  <c:v>99.691999999999993</c:v>
                </c:pt>
                <c:pt idx="32">
                  <c:v>116.651</c:v>
                </c:pt>
                <c:pt idx="33">
                  <c:v>114.248</c:v>
                </c:pt>
              </c:numCache>
            </c:numRef>
          </c:val>
          <c:extLst>
            <c:ext xmlns:c16="http://schemas.microsoft.com/office/drawing/2014/chart" uri="{C3380CC4-5D6E-409C-BE32-E72D297353CC}">
              <c16:uniqueId val="{00000000-73B9-41B8-AF1B-883FBA95FA31}"/>
            </c:ext>
          </c:extLst>
        </c:ser>
        <c:ser>
          <c:idx val="5"/>
          <c:order val="1"/>
          <c:tx>
            <c:strRef>
              <c:f>'Struktur EE'!$A$16</c:f>
              <c:strCache>
                <c:ptCount val="1"/>
                <c:pt idx="0">
                  <c:v>Windkraft offshore</c:v>
                </c:pt>
              </c:strCache>
            </c:strRef>
          </c:tx>
          <c:spPr>
            <a:solidFill>
              <a:schemeClr val="accent3">
                <a:lumMod val="60000"/>
                <a:lumOff val="40000"/>
              </a:schemeClr>
            </a:solidFill>
            <a:ln w="25400">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EE'!$B$16:$AJ$16</c:f>
              <c:numCache>
                <c:formatCode>0.0</c:formatCode>
                <c:ptCount val="3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24.375</c:v>
                </c:pt>
                <c:pt idx="31">
                  <c:v>25.123999999999999</c:v>
                </c:pt>
                <c:pt idx="32">
                  <c:v>23.887</c:v>
                </c:pt>
                <c:pt idx="33">
                  <c:v>26.696000000000002</c:v>
                </c:pt>
              </c:numCache>
            </c:numRef>
          </c:val>
          <c:extLst>
            <c:ext xmlns:c16="http://schemas.microsoft.com/office/drawing/2014/chart" uri="{C3380CC4-5D6E-409C-BE32-E72D297353CC}">
              <c16:uniqueId val="{00000001-73B9-41B8-AF1B-883FBA95FA31}"/>
            </c:ext>
          </c:extLst>
        </c:ser>
        <c:ser>
          <c:idx val="1"/>
          <c:order val="2"/>
          <c:tx>
            <c:strRef>
              <c:f>'Struktur EE'!$A$17</c:f>
              <c:strCache>
                <c:ptCount val="1"/>
                <c:pt idx="0">
                  <c:v>Wasserkraft</c:v>
                </c:pt>
              </c:strCache>
            </c:strRef>
          </c:tx>
          <c:spPr>
            <a:solidFill>
              <a:srgbClr val="3080B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EE'!$B$17:$AJ$17</c:f>
              <c:numCache>
                <c:formatCode>0.0</c:formatCode>
                <c:ptCount val="34"/>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19.638000000000002</c:v>
                </c:pt>
                <c:pt idx="15">
                  <c:v>20.030999999999999</c:v>
                </c:pt>
                <c:pt idx="16">
                  <c:v>21.17</c:v>
                </c:pt>
                <c:pt idx="17">
                  <c:v>20.443000000000001</c:v>
                </c:pt>
                <c:pt idx="18">
                  <c:v>19.030999999999999</c:v>
                </c:pt>
                <c:pt idx="19">
                  <c:v>20.952999999999999</c:v>
                </c:pt>
                <c:pt idx="20">
                  <c:v>17.670999999999999</c:v>
                </c:pt>
                <c:pt idx="21">
                  <c:v>21.754999999999999</c:v>
                </c:pt>
                <c:pt idx="22">
                  <c:v>22.998000000000001</c:v>
                </c:pt>
                <c:pt idx="23">
                  <c:v>19.587</c:v>
                </c:pt>
                <c:pt idx="24">
                  <c:v>18.977</c:v>
                </c:pt>
                <c:pt idx="25">
                  <c:v>20.545999999999999</c:v>
                </c:pt>
                <c:pt idx="26">
                  <c:v>20.149999999999999</c:v>
                </c:pt>
                <c:pt idx="27">
                  <c:v>18.097999999999999</c:v>
                </c:pt>
                <c:pt idx="28">
                  <c:v>20.135000000000002</c:v>
                </c:pt>
                <c:pt idx="29">
                  <c:v>18.721</c:v>
                </c:pt>
                <c:pt idx="30">
                  <c:v>19.657416340000001</c:v>
                </c:pt>
                <c:pt idx="31">
                  <c:v>17.62417138</c:v>
                </c:pt>
                <c:pt idx="32">
                  <c:v>19.895378239999999</c:v>
                </c:pt>
                <c:pt idx="33">
                  <c:v>21.117000000000001</c:v>
                </c:pt>
              </c:numCache>
            </c:numRef>
          </c:val>
          <c:extLst>
            <c:ext xmlns:c16="http://schemas.microsoft.com/office/drawing/2014/chart" uri="{C3380CC4-5D6E-409C-BE32-E72D297353CC}">
              <c16:uniqueId val="{00000002-73B9-41B8-AF1B-883FBA95FA31}"/>
            </c:ext>
          </c:extLst>
        </c:ser>
        <c:ser>
          <c:idx val="2"/>
          <c:order val="3"/>
          <c:tx>
            <c:strRef>
              <c:f>'Struktur EE'!$A$18</c:f>
              <c:strCache>
                <c:ptCount val="1"/>
                <c:pt idx="0">
                  <c:v>Biomasse</c:v>
                </c:pt>
              </c:strCache>
            </c:strRef>
          </c:tx>
          <c:spPr>
            <a:solidFill>
              <a:srgbClr val="B22063"/>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EE'!$B$18:$AJ$18</c:f>
              <c:numCache>
                <c:formatCode>0.0</c:formatCode>
                <c:ptCount val="34"/>
                <c:pt idx="0">
                  <c:v>0.3</c:v>
                </c:pt>
                <c:pt idx="1">
                  <c:v>0.3</c:v>
                </c:pt>
                <c:pt idx="2">
                  <c:v>0.4</c:v>
                </c:pt>
                <c:pt idx="3">
                  <c:v>0.6</c:v>
                </c:pt>
                <c:pt idx="4">
                  <c:v>0.7</c:v>
                </c:pt>
                <c:pt idx="5">
                  <c:v>0.8</c:v>
                </c:pt>
                <c:pt idx="6">
                  <c:v>0.9</c:v>
                </c:pt>
                <c:pt idx="7">
                  <c:v>1.1000000000000001</c:v>
                </c:pt>
                <c:pt idx="8">
                  <c:v>1.2</c:v>
                </c:pt>
                <c:pt idx="9">
                  <c:v>1.6</c:v>
                </c:pt>
                <c:pt idx="10">
                  <c:v>3.3</c:v>
                </c:pt>
                <c:pt idx="11">
                  <c:v>4.5</c:v>
                </c:pt>
                <c:pt idx="12">
                  <c:v>6.709651</c:v>
                </c:pt>
                <c:pt idx="13">
                  <c:v>8.3823140000000027</c:v>
                </c:pt>
                <c:pt idx="14">
                  <c:v>11.454954000000003</c:v>
                </c:pt>
                <c:pt idx="15">
                  <c:v>15.033650099999999</c:v>
                </c:pt>
                <c:pt idx="16">
                  <c:v>20.094420679999999</c:v>
                </c:pt>
                <c:pt idx="17">
                  <c:v>23.343932949999999</c:v>
                </c:pt>
                <c:pt idx="18">
                  <c:v>26.563612920000001</c:v>
                </c:pt>
                <c:pt idx="19">
                  <c:v>29.177470322999998</c:v>
                </c:pt>
                <c:pt idx="20">
                  <c:v>32.135869964000001</c:v>
                </c:pt>
                <c:pt idx="21">
                  <c:v>38.252828018999999</c:v>
                </c:pt>
                <c:pt idx="22">
                  <c:v>40.097664285999997</c:v>
                </c:pt>
                <c:pt idx="23">
                  <c:v>42.218705376999992</c:v>
                </c:pt>
                <c:pt idx="24">
                  <c:v>44.558068505999991</c:v>
                </c:pt>
                <c:pt idx="25">
                  <c:v>44.998755275999997</c:v>
                </c:pt>
                <c:pt idx="26">
                  <c:v>44.961176674000001</c:v>
                </c:pt>
                <c:pt idx="27">
                  <c:v>44.630769953471663</c:v>
                </c:pt>
                <c:pt idx="28">
                  <c:v>44.321086596940937</c:v>
                </c:pt>
                <c:pt idx="29">
                  <c:v>45.110114090144016</c:v>
                </c:pt>
                <c:pt idx="30">
                  <c:v>44.268567999999995</c:v>
                </c:pt>
                <c:pt idx="31">
                  <c:v>46.068771510573228</c:v>
                </c:pt>
                <c:pt idx="32">
                  <c:v>43.251915129318682</c:v>
                </c:pt>
                <c:pt idx="33">
                  <c:v>43.435748000000004</c:v>
                </c:pt>
              </c:numCache>
            </c:numRef>
          </c:val>
          <c:extLst>
            <c:ext xmlns:c16="http://schemas.microsoft.com/office/drawing/2014/chart" uri="{C3380CC4-5D6E-409C-BE32-E72D297353CC}">
              <c16:uniqueId val="{00000003-73B9-41B8-AF1B-883FBA95FA31}"/>
            </c:ext>
          </c:extLst>
        </c:ser>
        <c:ser>
          <c:idx val="3"/>
          <c:order val="4"/>
          <c:tx>
            <c:strRef>
              <c:f>'Struktur EE'!$A$19</c:f>
              <c:strCache>
                <c:ptCount val="1"/>
                <c:pt idx="0">
                  <c:v>Photovoltaik</c:v>
                </c:pt>
              </c:strCache>
            </c:strRef>
          </c:tx>
          <c:spPr>
            <a:solidFill>
              <a:srgbClr val="166E79"/>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EE'!$B$19:$AJ$19</c:f>
              <c:numCache>
                <c:formatCode>0.0</c:formatCode>
                <c:ptCount val="34"/>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0.313</c:v>
                </c:pt>
                <c:pt idx="13">
                  <c:v>0.55700000000000005</c:v>
                </c:pt>
                <c:pt idx="14">
                  <c:v>1.3080000000000001</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44.32</c:v>
                </c:pt>
                <c:pt idx="28">
                  <c:v>45.220999999999997</c:v>
                </c:pt>
                <c:pt idx="29">
                  <c:v>49.496000000000002</c:v>
                </c:pt>
                <c:pt idx="30">
                  <c:v>49.34</c:v>
                </c:pt>
                <c:pt idx="31">
                  <c:v>60.304000000000002</c:v>
                </c:pt>
                <c:pt idx="32">
                  <c:v>63.576000000000001</c:v>
                </c:pt>
                <c:pt idx="33">
                  <c:v>73.97653166220087</c:v>
                </c:pt>
              </c:numCache>
            </c:numRef>
          </c:val>
          <c:extLst>
            <c:ext xmlns:c16="http://schemas.microsoft.com/office/drawing/2014/chart" uri="{C3380CC4-5D6E-409C-BE32-E72D297353CC}">
              <c16:uniqueId val="{00000004-73B9-41B8-AF1B-883FBA95FA31}"/>
            </c:ext>
          </c:extLst>
        </c:ser>
        <c:ser>
          <c:idx val="4"/>
          <c:order val="5"/>
          <c:tx>
            <c:strRef>
              <c:f>'Struktur EE'!$A$20</c:f>
              <c:strCache>
                <c:ptCount val="1"/>
                <c:pt idx="0">
                  <c:v>Hausmüll</c:v>
                </c:pt>
              </c:strCache>
            </c:strRef>
          </c:tx>
          <c:spPr>
            <a:solidFill>
              <a:srgbClr val="623C7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EE'!$B$20:$AJ$20</c:f>
              <c:numCache>
                <c:formatCode>0.0</c:formatCode>
                <c:ptCount val="34"/>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5.5328799999999996</c:v>
                </c:pt>
              </c:numCache>
            </c:numRef>
          </c:val>
          <c:extLst>
            <c:ext xmlns:c16="http://schemas.microsoft.com/office/drawing/2014/chart" uri="{C3380CC4-5D6E-409C-BE32-E72D297353CC}">
              <c16:uniqueId val="{00000005-73B9-41B8-AF1B-883FBA95FA31}"/>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81832020833555E-2"/>
          <c:y val="3.0628152989241861E-2"/>
          <c:w val="0.92264636860614457"/>
          <c:h val="0.66579677319952302"/>
        </c:manualLayout>
      </c:layout>
      <c:barChart>
        <c:barDir val="col"/>
        <c:grouping val="percentStacked"/>
        <c:varyColors val="0"/>
        <c:ser>
          <c:idx val="0"/>
          <c:order val="0"/>
          <c:tx>
            <c:strRef>
              <c:f>'Struktur EE'!$A$25</c:f>
              <c:strCache>
                <c:ptCount val="1"/>
                <c:pt idx="0">
                  <c:v>Windkraft onshore</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EE'!$B$25:$C$25,'Struktur EE'!$G$25,'Struktur EE'!$L$25,'Struktur EE'!$Q$25,'Struktur EE'!$V$25,'Struktur EE'!$AA$25,'Struktur EE'!$AF$25:$AJ$25)</c:f>
              <c:numCache>
                <c:formatCode>0%</c:formatCode>
                <c:ptCount val="11"/>
                <c:pt idx="0">
                  <c:v>5.7267208796243276E-3</c:v>
                </c:pt>
                <c:pt idx="1">
                  <c:v>5.9737156511350059E-2</c:v>
                </c:pt>
                <c:pt idx="2">
                  <c:v>0.2506596306068602</c:v>
                </c:pt>
                <c:pt idx="3">
                  <c:v>0.4378878358680226</c:v>
                </c:pt>
                <c:pt idx="4">
                  <c:v>0.36399814000970748</c:v>
                </c:pt>
                <c:pt idx="5">
                  <c:v>0.38450806731680243</c:v>
                </c:pt>
                <c:pt idx="6">
                  <c:v>0.41671650225894713</c:v>
                </c:pt>
                <c:pt idx="7">
                  <c:v>0.38586202540832076</c:v>
                </c:pt>
                <c:pt idx="8">
                  <c:v>0.39149132276769999</c:v>
                </c:pt>
                <c:pt idx="9">
                  <c:v>0.42704692068644723</c:v>
                </c:pt>
                <c:pt idx="10" formatCode="0.0%">
                  <c:v>0.40056196105284342</c:v>
                </c:pt>
              </c:numCache>
              <c:extLst/>
            </c:numRef>
          </c:val>
          <c:extLst>
            <c:ext xmlns:c16="http://schemas.microsoft.com/office/drawing/2014/chart" uri="{C3380CC4-5D6E-409C-BE32-E72D297353CC}">
              <c16:uniqueId val="{00000000-8BF1-46F5-A472-463D090563FB}"/>
            </c:ext>
          </c:extLst>
        </c:ser>
        <c:ser>
          <c:idx val="5"/>
          <c:order val="1"/>
          <c:tx>
            <c:strRef>
              <c:f>'Struktur EE'!$A$26</c:f>
              <c:strCache>
                <c:ptCount val="1"/>
                <c:pt idx="0">
                  <c:v>Windkraft offshore</c:v>
                </c:pt>
              </c:strCache>
            </c:strRef>
          </c:tx>
          <c:spPr>
            <a:solidFill>
              <a:schemeClr val="accent3">
                <a:lumMod val="60000"/>
                <a:lumOff val="40000"/>
              </a:schemeClr>
            </a:solidFill>
            <a:ln w="25400">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8BF1-46F5-A472-463D090563FB}"/>
                </c:ext>
              </c:extLst>
            </c:dLbl>
            <c:dLbl>
              <c:idx val="1"/>
              <c:delete val="1"/>
              <c:extLst>
                <c:ext xmlns:c15="http://schemas.microsoft.com/office/drawing/2012/chart" uri="{CE6537A1-D6FC-4f65-9D91-7224C49458BB}"/>
                <c:ext xmlns:c16="http://schemas.microsoft.com/office/drawing/2014/chart" uri="{C3380CC4-5D6E-409C-BE32-E72D297353CC}">
                  <c16:uniqueId val="{00000002-8BF1-46F5-A472-463D090563FB}"/>
                </c:ext>
              </c:extLst>
            </c:dLbl>
            <c:dLbl>
              <c:idx val="2"/>
              <c:delete val="1"/>
              <c:extLst>
                <c:ext xmlns:c15="http://schemas.microsoft.com/office/drawing/2012/chart" uri="{CE6537A1-D6FC-4f65-9D91-7224C49458BB}"/>
                <c:ext xmlns:c16="http://schemas.microsoft.com/office/drawing/2014/chart" uri="{C3380CC4-5D6E-409C-BE32-E72D297353CC}">
                  <c16:uniqueId val="{00000003-8BF1-46F5-A472-463D090563FB}"/>
                </c:ext>
              </c:extLst>
            </c:dLbl>
            <c:dLbl>
              <c:idx val="3"/>
              <c:delete val="1"/>
              <c:extLst>
                <c:ext xmlns:c15="http://schemas.microsoft.com/office/drawing/2012/chart" uri="{CE6537A1-D6FC-4f65-9D91-7224C49458BB}"/>
                <c:ext xmlns:c16="http://schemas.microsoft.com/office/drawing/2014/chart" uri="{C3380CC4-5D6E-409C-BE32-E72D297353CC}">
                  <c16:uniqueId val="{00000004-8BF1-46F5-A472-463D090563FB}"/>
                </c:ext>
              </c:extLst>
            </c:dLbl>
            <c:dLbl>
              <c:idx val="4"/>
              <c:delete val="1"/>
              <c:extLst>
                <c:ext xmlns:c15="http://schemas.microsoft.com/office/drawing/2012/chart" uri="{CE6537A1-D6FC-4f65-9D91-7224C49458BB}"/>
                <c:ext xmlns:c16="http://schemas.microsoft.com/office/drawing/2014/chart" uri="{C3380CC4-5D6E-409C-BE32-E72D297353CC}">
                  <c16:uniqueId val="{00000005-8BF1-46F5-A472-463D090563F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EE'!$B$26:$C$26,'Struktur EE'!$G$26,'Struktur EE'!$L$26,'Struktur EE'!$Q$26,'Struktur EE'!$V$26,'Struktur EE'!$AA$26,'Struktur EE'!$AF$26:$AJ$26)</c:f>
              <c:numCache>
                <c:formatCode>0%</c:formatCode>
                <c:ptCount val="11"/>
                <c:pt idx="0">
                  <c:v>0</c:v>
                </c:pt>
                <c:pt idx="1">
                  <c:v>0</c:v>
                </c:pt>
                <c:pt idx="2">
                  <c:v>0</c:v>
                </c:pt>
                <c:pt idx="3">
                  <c:v>0</c:v>
                </c:pt>
                <c:pt idx="4">
                  <c:v>1.6695856934067002E-3</c:v>
                </c:pt>
                <c:pt idx="5">
                  <c:v>4.4031861067906991E-2</c:v>
                </c:pt>
                <c:pt idx="6">
                  <c:v>0.10858106044775383</c:v>
                </c:pt>
                <c:pt idx="7">
                  <c:v>0.1041894149828055</c:v>
                </c:pt>
                <c:pt idx="8">
                  <c:v>9.8662159383056766E-2</c:v>
                </c:pt>
                <c:pt idx="9">
                  <c:v>8.7447769795691119E-2</c:v>
                </c:pt>
                <c:pt idx="10" formatCode="0.0%">
                  <c:v>9.3598155873772043E-2</c:v>
                </c:pt>
              </c:numCache>
              <c:extLst/>
            </c:numRef>
          </c:val>
          <c:extLst>
            <c:ext xmlns:c16="http://schemas.microsoft.com/office/drawing/2014/chart" uri="{C3380CC4-5D6E-409C-BE32-E72D297353CC}">
              <c16:uniqueId val="{00000006-8BF1-46F5-A472-463D090563FB}"/>
            </c:ext>
          </c:extLst>
        </c:ser>
        <c:ser>
          <c:idx val="1"/>
          <c:order val="2"/>
          <c:tx>
            <c:strRef>
              <c:f>'Struktur EE'!$A$27</c:f>
              <c:strCache>
                <c:ptCount val="1"/>
                <c:pt idx="0">
                  <c:v>Wasserkraft</c:v>
                </c:pt>
              </c:strCache>
            </c:strRef>
          </c:tx>
          <c:spPr>
            <a:solidFill>
              <a:srgbClr val="3080B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EE'!$B$27:$C$27,'Struktur EE'!$G$27,'Struktur EE'!$L$27,'Struktur EE'!$Q$27,'Struktur EE'!$V$27,'Struktur EE'!$AA$27,'Struktur EE'!$AF$27:$AJ$27)</c:f>
              <c:numCache>
                <c:formatCode>0%</c:formatCode>
                <c:ptCount val="11"/>
                <c:pt idx="0">
                  <c:v>0.90768525942045586</c:v>
                </c:pt>
                <c:pt idx="1">
                  <c:v>0.85846276383910802</c:v>
                </c:pt>
                <c:pt idx="2">
                  <c:v>0.65699208443271762</c:v>
                </c:pt>
                <c:pt idx="3">
                  <c:v>0.309614795160086</c:v>
                </c:pt>
                <c:pt idx="4">
                  <c:v>0.19876607405653746</c:v>
                </c:pt>
                <c:pt idx="5">
                  <c:v>0.10086825537007132</c:v>
                </c:pt>
                <c:pt idx="6">
                  <c:v>7.4443200492287392E-2</c:v>
                </c:pt>
                <c:pt idx="7">
                  <c:v>8.4024398298996578E-2</c:v>
                </c:pt>
                <c:pt idx="8">
                  <c:v>6.9210269291827234E-2</c:v>
                </c:pt>
                <c:pt idx="9">
                  <c:v>7.2834866510224069E-2</c:v>
                </c:pt>
                <c:pt idx="10" formatCode="0.0%">
                  <c:v>7.4037768114565639E-2</c:v>
                </c:pt>
              </c:numCache>
              <c:extLst/>
            </c:numRef>
          </c:val>
          <c:extLst>
            <c:ext xmlns:c16="http://schemas.microsoft.com/office/drawing/2014/chart" uri="{C3380CC4-5D6E-409C-BE32-E72D297353CC}">
              <c16:uniqueId val="{00000007-8BF1-46F5-A472-463D090563FB}"/>
            </c:ext>
          </c:extLst>
        </c:ser>
        <c:ser>
          <c:idx val="2"/>
          <c:order val="3"/>
          <c:tx>
            <c:strRef>
              <c:f>'Struktur EE'!$A$28</c:f>
              <c:strCache>
                <c:ptCount val="1"/>
                <c:pt idx="0">
                  <c:v>Biomasse</c:v>
                </c:pt>
              </c:strCache>
            </c:strRef>
          </c:tx>
          <c:spPr>
            <a:solidFill>
              <a:srgbClr val="B2206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EE'!$B$28:$C$28,'Struktur EE'!$G$28,'Struktur EE'!$L$28,'Struktur EE'!$Q$28,'Struktur EE'!$V$28,'Struktur EE'!$AA$28,'Struktur EE'!$AF$28:$AJ$28)</c:f>
              <c:numCache>
                <c:formatCode>0%</c:formatCode>
                <c:ptCount val="11"/>
                <c:pt idx="0">
                  <c:v>1.7180162638872981E-2</c:v>
                </c:pt>
                <c:pt idx="1">
                  <c:v>2.7877339705296694E-2</c:v>
                </c:pt>
                <c:pt idx="2">
                  <c:v>4.2216358839050137E-2</c:v>
                </c:pt>
                <c:pt idx="3">
                  <c:v>0.18060002221602039</c:v>
                </c:pt>
                <c:pt idx="4">
                  <c:v>0.27678572171067828</c:v>
                </c:pt>
                <c:pt idx="5">
                  <c:v>0.23683904899933286</c:v>
                </c:pt>
                <c:pt idx="6">
                  <c:v>0.17937830604361674</c:v>
                </c:pt>
                <c:pt idx="7">
                  <c:v>0.18922322880190948</c:v>
                </c:pt>
                <c:pt idx="8">
                  <c:v>0.18091245332581599</c:v>
                </c:pt>
                <c:pt idx="9">
                  <c:v>0.15834066720188514</c:v>
                </c:pt>
                <c:pt idx="10" formatCode="0.0%">
                  <c:v>0.15228895384319308</c:v>
                </c:pt>
              </c:numCache>
              <c:extLst/>
            </c:numRef>
          </c:val>
          <c:extLst>
            <c:ext xmlns:c16="http://schemas.microsoft.com/office/drawing/2014/chart" uri="{C3380CC4-5D6E-409C-BE32-E72D297353CC}">
              <c16:uniqueId val="{00000008-8BF1-46F5-A472-463D090563FB}"/>
            </c:ext>
          </c:extLst>
        </c:ser>
        <c:ser>
          <c:idx val="3"/>
          <c:order val="4"/>
          <c:tx>
            <c:strRef>
              <c:f>'Struktur EE'!$A$29</c:f>
              <c:strCache>
                <c:ptCount val="1"/>
                <c:pt idx="0">
                  <c:v>Photovoltaik</c:v>
                </c:pt>
              </c:strCache>
            </c:strRef>
          </c:tx>
          <c:spPr>
            <a:solidFill>
              <a:srgbClr val="166E79"/>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9-8BF1-46F5-A472-463D090563FB}"/>
                </c:ext>
              </c:extLst>
            </c:dLbl>
            <c:dLbl>
              <c:idx val="1"/>
              <c:delete val="1"/>
              <c:extLst>
                <c:ext xmlns:c15="http://schemas.microsoft.com/office/drawing/2012/chart" uri="{CE6537A1-D6FC-4f65-9D91-7224C49458BB}"/>
                <c:ext xmlns:c16="http://schemas.microsoft.com/office/drawing/2014/chart" uri="{C3380CC4-5D6E-409C-BE32-E72D297353CC}">
                  <c16:uniqueId val="{0000000A-8BF1-46F5-A472-463D090563FB}"/>
                </c:ext>
              </c:extLst>
            </c:dLbl>
            <c:dLbl>
              <c:idx val="2"/>
              <c:delete val="1"/>
              <c:extLst>
                <c:ext xmlns:c15="http://schemas.microsoft.com/office/drawing/2012/chart" uri="{CE6537A1-D6FC-4f65-9D91-7224C49458BB}"/>
                <c:ext xmlns:c16="http://schemas.microsoft.com/office/drawing/2014/chart" uri="{C3380CC4-5D6E-409C-BE32-E72D297353CC}">
                  <c16:uniqueId val="{0000000B-8BF1-46F5-A472-463D090563F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EE'!$B$29:$C$29,'Struktur EE'!$G$29,'Struktur EE'!$L$29,'Struktur EE'!$Q$29,'Struktur EE'!$V$29,'Struktur EE'!$AA$29,'Struktur EE'!$AF$29:$AJ$29)</c:f>
              <c:numCache>
                <c:formatCode>0%</c:formatCode>
                <c:ptCount val="11"/>
                <c:pt idx="0">
                  <c:v>5.7267208796243274E-5</c:v>
                </c:pt>
                <c:pt idx="1">
                  <c:v>1.9912385503783353E-4</c:v>
                </c:pt>
                <c:pt idx="2">
                  <c:v>0</c:v>
                </c:pt>
                <c:pt idx="3">
                  <c:v>2.0622067016467689E-2</c:v>
                </c:pt>
                <c:pt idx="4">
                  <c:v>0.11348439573991111</c:v>
                </c:pt>
                <c:pt idx="5">
                  <c:v>0.20238497610111375</c:v>
                </c:pt>
                <c:pt idx="6">
                  <c:v>0.19681858082187151</c:v>
                </c:pt>
                <c:pt idx="7">
                  <c:v>0.21090074811288712</c:v>
                </c:pt>
                <c:pt idx="8">
                  <c:v>0.23681431537318323</c:v>
                </c:pt>
                <c:pt idx="9">
                  <c:v>0.23274498315112233</c:v>
                </c:pt>
                <c:pt idx="10" formatCode="0.0%">
                  <c:v>0.25936720637997113</c:v>
                </c:pt>
              </c:numCache>
              <c:extLst/>
            </c:numRef>
          </c:val>
          <c:extLst>
            <c:ext xmlns:c16="http://schemas.microsoft.com/office/drawing/2014/chart" uri="{C3380CC4-5D6E-409C-BE32-E72D297353CC}">
              <c16:uniqueId val="{0000000C-8BF1-46F5-A472-463D090563FB}"/>
            </c:ext>
          </c:extLst>
        </c:ser>
        <c:ser>
          <c:idx val="4"/>
          <c:order val="5"/>
          <c:tx>
            <c:strRef>
              <c:f>'Struktur EE'!$A$30</c:f>
              <c:strCache>
                <c:ptCount val="1"/>
                <c:pt idx="0">
                  <c:v>Hausmüll</c:v>
                </c:pt>
              </c:strCache>
            </c:strRef>
          </c:tx>
          <c:spPr>
            <a:solidFill>
              <a:srgbClr val="623C72"/>
            </a:solidFill>
            <a:ln>
              <a:noFill/>
            </a:ln>
            <a:effectLst/>
          </c:spPr>
          <c:invertIfNegative val="0"/>
          <c:dLbls>
            <c:delete val="1"/>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EE'!$B$30:$C$30,'Struktur EE'!$G$30,'Struktur EE'!$L$30,'Struktur EE'!$Q$30,'Struktur EE'!$V$30,'Struktur EE'!$AA$30,'Struktur EE'!$AF$30:$AJ$30)</c:f>
              <c:numCache>
                <c:formatCode>0%</c:formatCode>
                <c:ptCount val="11"/>
                <c:pt idx="0">
                  <c:v>6.9350589852250608E-2</c:v>
                </c:pt>
                <c:pt idx="1">
                  <c:v>5.372361608920749E-2</c:v>
                </c:pt>
                <c:pt idx="2">
                  <c:v>4.7493403693931402E-2</c:v>
                </c:pt>
                <c:pt idx="3">
                  <c:v>5.1275279739403282E-2</c:v>
                </c:pt>
                <c:pt idx="4">
                  <c:v>4.5030466883989734E-2</c:v>
                </c:pt>
                <c:pt idx="5">
                  <c:v>3.0660857595517163E-2</c:v>
                </c:pt>
                <c:pt idx="6">
                  <c:v>2.314378899787483E-2</c:v>
                </c:pt>
                <c:pt idx="7">
                  <c:v>2.4757221635868128E-2</c:v>
                </c:pt>
                <c:pt idx="8">
                  <c:v>2.2100516125216983E-2</c:v>
                </c:pt>
                <c:pt idx="9">
                  <c:v>2.0870918366935613E-2</c:v>
                </c:pt>
                <c:pt idx="10" formatCode="0.0%">
                  <c:v>1.9398687618777187E-2</c:v>
                </c:pt>
              </c:numCache>
              <c:extLst/>
            </c:numRef>
          </c:val>
          <c:extLst>
            <c:ext xmlns:c16="http://schemas.microsoft.com/office/drawing/2014/chart" uri="{C3380CC4-5D6E-409C-BE32-E72D297353CC}">
              <c16:uniqueId val="{0000000D-8BF1-46F5-A472-463D090563FB}"/>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488"/>
        <c:crosses val="autoZero"/>
        <c:auto val="0"/>
        <c:lblAlgn val="ctr"/>
        <c:lblOffset val="100"/>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5619385726231334"/>
          <c:w val="0.99967676313851761"/>
          <c:h val="0.13663257698179812"/>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(Investitonen!$B$13,Investitonen!$G$13,Investitonen!$L$13:$Y$13)</c:f>
              <c:numCache>
                <c:formatCode>#,##0</c:formatCode>
                <c:ptCount val="16"/>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numCache>
              <c:extLst/>
            </c:numRef>
          </c:val>
          <c:extLst>
            <c:ext xmlns:c16="http://schemas.microsoft.com/office/drawing/2014/chart" uri="{C3380CC4-5D6E-409C-BE32-E72D297353CC}">
              <c16:uniqueId val="{00000000-13D7-4188-A247-0CA5DE2804A6}"/>
            </c:ext>
          </c:extLst>
        </c:ser>
        <c:ser>
          <c:idx val="2"/>
          <c:order val="1"/>
          <c:tx>
            <c:strRef>
              <c:f>Investitonen!$A$14</c:f>
              <c:strCache>
                <c:ptCount val="1"/>
                <c:pt idx="0">
                  <c:v>Windenergie offshore</c:v>
                </c:pt>
              </c:strCache>
            </c:strRef>
          </c:tx>
          <c:spPr>
            <a:solidFill>
              <a:schemeClr val="accent3">
                <a:lumMod val="60000"/>
                <a:lumOff val="40000"/>
              </a:schemeClr>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(Investitonen!$B$14,Investitonen!$G$14,Investitonen!$L$14:$Y$14)</c:f>
              <c:numCache>
                <c:formatCode>#,##0</c:formatCode>
                <c:ptCount val="16"/>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0.28999999999999998</c:v>
                </c:pt>
                <c:pt idx="14">
                  <c:v>1.25</c:v>
                </c:pt>
                <c:pt idx="15">
                  <c:v>1.38</c:v>
                </c:pt>
              </c:numCache>
              <c:extLst/>
            </c:numRef>
          </c:val>
          <c:extLst>
            <c:ext xmlns:c16="http://schemas.microsoft.com/office/drawing/2014/chart" uri="{C3380CC4-5D6E-409C-BE32-E72D297353CC}">
              <c16:uniqueId val="{00000001-13D7-4188-A247-0CA5DE2804A6}"/>
            </c:ext>
          </c:extLst>
        </c:ser>
        <c:ser>
          <c:idx val="3"/>
          <c:order val="2"/>
          <c:tx>
            <c:strRef>
              <c:f>Investitonen!$A$15</c:f>
              <c:strCache>
                <c:ptCount val="1"/>
                <c:pt idx="0">
                  <c:v>Wasserkraft</c:v>
                </c:pt>
              </c:strCache>
            </c:strRef>
          </c:tx>
          <c:spPr>
            <a:solidFill>
              <a:srgbClr val="3080B2"/>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(Investitonen!$B$15,Investitonen!$G$15,Investitonen!$L$15:$Y$15)</c:f>
              <c:numCache>
                <c:formatCode>#,##0</c:formatCode>
                <c:ptCount val="16"/>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numCache>
              <c:extLst/>
            </c:numRef>
          </c:val>
          <c:extLst>
            <c:ext xmlns:c16="http://schemas.microsoft.com/office/drawing/2014/chart" uri="{C3380CC4-5D6E-409C-BE32-E72D297353CC}">
              <c16:uniqueId val="{00000002-13D7-4188-A247-0CA5DE2804A6}"/>
            </c:ext>
          </c:extLst>
        </c:ser>
        <c:ser>
          <c:idx val="4"/>
          <c:order val="3"/>
          <c:tx>
            <c:strRef>
              <c:f>Investitonen!$A$16</c:f>
              <c:strCache>
                <c:ptCount val="1"/>
                <c:pt idx="0">
                  <c:v>Photovoltaik</c:v>
                </c:pt>
              </c:strCache>
            </c:strRef>
          </c:tx>
          <c:spPr>
            <a:solidFill>
              <a:srgbClr val="B2206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(Investitonen!$B$16,Investitonen!$G$16,Investitonen!$L$16:$Y$16)</c:f>
              <c:numCache>
                <c:formatCode>#,##0</c:formatCode>
                <c:ptCount val="16"/>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4.8600000000000003</c:v>
                </c:pt>
                <c:pt idx="13">
                  <c:v>5.21</c:v>
                </c:pt>
                <c:pt idx="14">
                  <c:v>7.96</c:v>
                </c:pt>
                <c:pt idx="15">
                  <c:v>17.760000000000002</c:v>
                </c:pt>
              </c:numCache>
              <c:extLst/>
            </c:numRef>
          </c:val>
          <c:extLst>
            <c:ext xmlns:c16="http://schemas.microsoft.com/office/drawing/2014/chart" uri="{C3380CC4-5D6E-409C-BE32-E72D297353CC}">
              <c16:uniqueId val="{00000003-13D7-4188-A247-0CA5DE2804A6}"/>
            </c:ext>
          </c:extLst>
        </c:ser>
        <c:ser>
          <c:idx val="5"/>
          <c:order val="4"/>
          <c:tx>
            <c:strRef>
              <c:f>Investitonen!$A$17</c:f>
              <c:strCache>
                <c:ptCount val="1"/>
                <c:pt idx="0">
                  <c:v>Geo/Solarthermie</c:v>
                </c:pt>
              </c:strCache>
            </c:strRef>
          </c:tx>
          <c:spPr>
            <a:solidFill>
              <a:srgbClr val="5A7916"/>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(Investitonen!$B$17,Investitonen!$G$17,Investitonen!$L$17:$Y$17)</c:f>
              <c:numCache>
                <c:formatCode>#,##0</c:formatCode>
                <c:ptCount val="16"/>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5.26</c:v>
                </c:pt>
                <c:pt idx="15">
                  <c:v>9.19</c:v>
                </c:pt>
              </c:numCache>
              <c:extLst/>
            </c:numRef>
          </c:val>
          <c:extLst>
            <c:ext xmlns:c16="http://schemas.microsoft.com/office/drawing/2014/chart" uri="{C3380CC4-5D6E-409C-BE32-E72D297353CC}">
              <c16:uniqueId val="{00000004-13D7-4188-A247-0CA5DE2804A6}"/>
            </c:ext>
          </c:extLst>
        </c:ser>
        <c:ser>
          <c:idx val="0"/>
          <c:order val="5"/>
          <c:tx>
            <c:strRef>
              <c:f>Investitonen!$A$18</c:f>
              <c:strCache>
                <c:ptCount val="1"/>
                <c:pt idx="0">
                  <c:v>Biomasse</c:v>
                </c:pt>
              </c:strCache>
            </c:strRef>
          </c:tx>
          <c:spPr>
            <a:solidFill>
              <a:schemeClr val="accent1"/>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(Investitonen!$B$18,Investitonen!$G$18,Investitonen!$L$18:$Y$18)</c:f>
              <c:numCache>
                <c:formatCode>#,##0</c:formatCode>
                <c:ptCount val="16"/>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3.86</c:v>
                </c:pt>
                <c:pt idx="15">
                  <c:v>2.99</c:v>
                </c:pt>
              </c:numCache>
              <c:extLst/>
            </c:numRef>
          </c:val>
          <c:extLst>
            <c:ext xmlns:c16="http://schemas.microsoft.com/office/drawing/2014/chart" uri="{C3380CC4-5D6E-409C-BE32-E72D297353CC}">
              <c16:uniqueId val="{00000005-13D7-4188-A247-0CA5DE2804A6}"/>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626999475547394"/>
          <c:y val="5.6231426552255354E-2"/>
          <c:w val="0.2585264487201317"/>
          <c:h val="0.908859822984902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Stromverbrauch_Sektoren_D!$B$15:$B$19</c:f>
              <c:numCache>
                <c:formatCode>0</c:formatCode>
                <c:ptCount val="5"/>
                <c:pt idx="0">
                  <c:v>155.66909099999998</c:v>
                </c:pt>
                <c:pt idx="1">
                  <c:v>51.030909000000001</c:v>
                </c:pt>
                <c:pt idx="2">
                  <c:v>136.1</c:v>
                </c:pt>
                <c:pt idx="3">
                  <c:v>127.5</c:v>
                </c:pt>
                <c:pt idx="4">
                  <c:v>11.6</c:v>
                </c:pt>
              </c:numCache>
            </c:numRef>
          </c:val>
          <c:extLst>
            <c:ext xmlns:c16="http://schemas.microsoft.com/office/drawing/2014/chart" uri="{C3380CC4-5D6E-409C-BE32-E72D297353CC}">
              <c16:uniqueId val="{00000000-46CC-40E2-BA49-1D7E35601C95}"/>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Stromverbrauch_Sektoren_D!$C$15:$C$19</c:f>
              <c:numCache>
                <c:formatCode>0</c:formatCode>
                <c:ptCount val="5"/>
                <c:pt idx="0">
                  <c:v>161.87471300000001</c:v>
                </c:pt>
                <c:pt idx="1">
                  <c:v>52.525286999999999</c:v>
                </c:pt>
                <c:pt idx="2">
                  <c:v>128.9</c:v>
                </c:pt>
                <c:pt idx="3">
                  <c:v>138.6</c:v>
                </c:pt>
                <c:pt idx="4">
                  <c:v>12.8</c:v>
                </c:pt>
              </c:numCache>
            </c:numRef>
          </c:val>
          <c:extLst>
            <c:ext xmlns:c16="http://schemas.microsoft.com/office/drawing/2014/chart" uri="{C3380CC4-5D6E-409C-BE32-E72D297353CC}">
              <c16:uniqueId val="{00000001-46CC-40E2-BA49-1D7E35601C95}"/>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Stromverbrauch_Sektoren_D!$D$15:$D$19</c:f>
              <c:numCache>
                <c:formatCode>0</c:formatCode>
                <c:ptCount val="5"/>
                <c:pt idx="0">
                  <c:v>153.66965400000001</c:v>
                </c:pt>
                <c:pt idx="1">
                  <c:v>48.230345999999997</c:v>
                </c:pt>
                <c:pt idx="2">
                  <c:v>127.8</c:v>
                </c:pt>
                <c:pt idx="3">
                  <c:v>134.19999999999999</c:v>
                </c:pt>
                <c:pt idx="4">
                  <c:v>14.2</c:v>
                </c:pt>
              </c:numCache>
            </c:numRef>
          </c:val>
          <c:extLst>
            <c:ext xmlns:c16="http://schemas.microsoft.com/office/drawing/2014/chart" uri="{C3380CC4-5D6E-409C-BE32-E72D297353CC}">
              <c16:uniqueId val="{00000002-46CC-40E2-BA49-1D7E35601C95}"/>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3-46CC-40E2-BA49-1D7E35601C95}"/>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2048237349128788"/>
          <c:h val="6.1434229437889648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29942388888888888"/>
          <c:y val="0.20224119848401784"/>
          <c:w val="0.3919711111111111"/>
          <c:h val="0.70073256580776899"/>
        </c:manualLayout>
      </c:layout>
      <c:pieChart>
        <c:varyColors val="1"/>
        <c:ser>
          <c:idx val="0"/>
          <c:order val="0"/>
          <c:spPr>
            <a:ln>
              <a:solidFill>
                <a:schemeClr val="bg1"/>
              </a:solidFill>
            </a:ln>
            <a:effectLst/>
          </c:spPr>
          <c:dPt>
            <c:idx val="0"/>
            <c:bubble3D val="0"/>
            <c:spPr>
              <a:solidFill>
                <a:srgbClr val="003061"/>
              </a:solidFill>
              <a:ln>
                <a:solidFill>
                  <a:schemeClr val="bg1"/>
                </a:solidFill>
              </a:ln>
              <a:effectLst/>
            </c:spPr>
            <c:extLst>
              <c:ext xmlns:c16="http://schemas.microsoft.com/office/drawing/2014/chart" uri="{C3380CC4-5D6E-409C-BE32-E72D297353CC}">
                <c16:uniqueId val="{00000001-1FD4-4924-9382-6881D87B9B27}"/>
              </c:ext>
            </c:extLst>
          </c:dPt>
          <c:dPt>
            <c:idx val="1"/>
            <c:bubble3D val="0"/>
            <c:spPr>
              <a:solidFill>
                <a:srgbClr val="FF5C33"/>
              </a:solidFill>
              <a:ln>
                <a:solidFill>
                  <a:schemeClr val="bg1"/>
                </a:solidFill>
              </a:ln>
              <a:effectLst/>
            </c:spPr>
            <c:extLst>
              <c:ext xmlns:c16="http://schemas.microsoft.com/office/drawing/2014/chart" uri="{C3380CC4-5D6E-409C-BE32-E72D297353CC}">
                <c16:uniqueId val="{00000003-1FD4-4924-9382-6881D87B9B27}"/>
              </c:ext>
            </c:extLst>
          </c:dPt>
          <c:dPt>
            <c:idx val="2"/>
            <c:bubble3D val="0"/>
            <c:spPr>
              <a:solidFill>
                <a:srgbClr val="166E79"/>
              </a:solidFill>
              <a:ln>
                <a:solidFill>
                  <a:schemeClr val="bg1"/>
                </a:solidFill>
              </a:ln>
              <a:effectLst/>
            </c:spPr>
            <c:extLst>
              <c:ext xmlns:c16="http://schemas.microsoft.com/office/drawing/2014/chart" uri="{C3380CC4-5D6E-409C-BE32-E72D297353CC}">
                <c16:uniqueId val="{00000005-1FD4-4924-9382-6881D87B9B27}"/>
              </c:ext>
            </c:extLst>
          </c:dPt>
          <c:dPt>
            <c:idx val="3"/>
            <c:bubble3D val="0"/>
            <c:spPr>
              <a:solidFill>
                <a:srgbClr val="B22063"/>
              </a:solidFill>
              <a:ln>
                <a:solidFill>
                  <a:schemeClr val="bg1"/>
                </a:solidFill>
              </a:ln>
              <a:effectLst/>
            </c:spPr>
            <c:extLst>
              <c:ext xmlns:c16="http://schemas.microsoft.com/office/drawing/2014/chart" uri="{C3380CC4-5D6E-409C-BE32-E72D297353CC}">
                <c16:uniqueId val="{00000007-1FD4-4924-9382-6881D87B9B27}"/>
              </c:ext>
            </c:extLst>
          </c:dPt>
          <c:dPt>
            <c:idx val="4"/>
            <c:bubble3D val="0"/>
            <c:spPr>
              <a:solidFill>
                <a:srgbClr val="BE9528"/>
              </a:solidFill>
              <a:ln>
                <a:solidFill>
                  <a:schemeClr val="bg1"/>
                </a:solidFill>
              </a:ln>
              <a:effectLst/>
            </c:spPr>
            <c:extLst>
              <c:ext xmlns:c16="http://schemas.microsoft.com/office/drawing/2014/chart" uri="{C3380CC4-5D6E-409C-BE32-E72D297353CC}">
                <c16:uniqueId val="{00000009-1FD4-4924-9382-6881D87B9B27}"/>
              </c:ext>
            </c:extLst>
          </c:dPt>
          <c:dPt>
            <c:idx val="5"/>
            <c:bubble3D val="0"/>
            <c:spPr>
              <a:solidFill>
                <a:srgbClr val="3080B2"/>
              </a:solidFill>
              <a:ln>
                <a:solidFill>
                  <a:schemeClr val="bg1"/>
                </a:solidFill>
              </a:ln>
              <a:effectLst/>
            </c:spPr>
            <c:extLst>
              <c:ext xmlns:c16="http://schemas.microsoft.com/office/drawing/2014/chart" uri="{C3380CC4-5D6E-409C-BE32-E72D297353CC}">
                <c16:uniqueId val="{0000000B-1FD4-4924-9382-6881D87B9B27}"/>
              </c:ext>
            </c:extLst>
          </c:dPt>
          <c:dLbls>
            <c:dLbl>
              <c:idx val="0"/>
              <c:layout>
                <c:manualLayout>
                  <c:x val="4.2284697333413938E-2"/>
                  <c:y val="2.782227830047402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FD4-4924-9382-6881D87B9B27}"/>
                </c:ext>
              </c:extLst>
            </c:dLbl>
            <c:dLbl>
              <c:idx val="1"/>
              <c:layout>
                <c:manualLayout>
                  <c:x val="-1.477239768598528E-2"/>
                  <c:y val="-6.472817833843240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FD4-4924-9382-6881D87B9B27}"/>
                </c:ext>
              </c:extLst>
            </c:dLbl>
            <c:dLbl>
              <c:idx val="2"/>
              <c:layout>
                <c:manualLayout>
                  <c:x val="-3.9588031854685971E-2"/>
                  <c:y val="0.2211560480466567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1FD4-4924-9382-6881D87B9B27}"/>
                </c:ext>
              </c:extLst>
            </c:dLbl>
            <c:dLbl>
              <c:idx val="3"/>
              <c:layout>
                <c:manualLayout>
                  <c:x val="-0.10461937774430632"/>
                  <c:y val="9.370623132806424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1FD4-4924-9382-6881D87B9B27}"/>
                </c:ext>
              </c:extLst>
            </c:dLbl>
            <c:dLbl>
              <c:idx val="4"/>
              <c:layout>
                <c:manualLayout>
                  <c:x val="-0.11885554442330064"/>
                  <c:y val="-9.0047796798504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1FD4-4924-9382-6881D87B9B27}"/>
                </c:ext>
              </c:extLst>
            </c:dLbl>
            <c:dLbl>
              <c:idx val="5"/>
              <c:layout>
                <c:manualLayout>
                  <c:x val="3.4646990306282995E-2"/>
                  <c:y val="-1.9438407110458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1FD4-4924-9382-6881D87B9B27}"/>
                </c:ext>
              </c:extLst>
            </c:dLbl>
            <c:numFmt formatCode="0.0%" sourceLinked="0"/>
            <c:spPr>
              <a:noFill/>
              <a:ln>
                <a:noFill/>
              </a:ln>
              <a:effectLst/>
            </c:spPr>
            <c:txPr>
              <a:bodyPr/>
              <a:lstStyle/>
              <a:p>
                <a:pPr>
                  <a:defRPr sz="1600" b="1">
                    <a:solidFill>
                      <a:schemeClr val="tx1"/>
                    </a:solidFill>
                  </a:defRPr>
                </a:pPr>
                <a:endParaRPr lang="de-DE"/>
              </a:p>
            </c:tx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Energieverbrauch_Chemie!$A$58:$A$63</c:f>
              <c:strCache>
                <c:ptCount val="6"/>
                <c:pt idx="0">
                  <c:v>Erdgas</c:v>
                </c:pt>
                <c:pt idx="1">
                  <c:v>Strom</c:v>
                </c:pt>
                <c:pt idx="2">
                  <c:v>Wärme</c:v>
                </c:pt>
                <c:pt idx="3">
                  <c:v>Mineralöl-produkte</c:v>
                </c:pt>
                <c:pt idx="4">
                  <c:v>Kohle</c:v>
                </c:pt>
                <c:pt idx="5">
                  <c:v>sonstige Energieträger</c:v>
                </c:pt>
              </c:strCache>
            </c:strRef>
          </c:cat>
          <c:val>
            <c:numRef>
              <c:f>Energieverbrauch_Chemie!$H$58:$H$63</c:f>
              <c:numCache>
                <c:formatCode>_-* #,##0\ _€_-;\-* #,##0\ _€_-;_-* "-"??\ _€_-;_-@_-</c:formatCode>
                <c:ptCount val="6"/>
                <c:pt idx="0">
                  <c:v>248392.82199999999</c:v>
                </c:pt>
                <c:pt idx="1">
                  <c:v>157693.10399999999</c:v>
                </c:pt>
                <c:pt idx="2">
                  <c:v>87182.019</c:v>
                </c:pt>
                <c:pt idx="3">
                  <c:v>50893</c:v>
                </c:pt>
                <c:pt idx="4">
                  <c:v>19678.246999999999</c:v>
                </c:pt>
                <c:pt idx="5">
                  <c:v>53619.709000000148</c:v>
                </c:pt>
              </c:numCache>
            </c:numRef>
          </c:val>
          <c:extLst>
            <c:ext xmlns:c16="http://schemas.microsoft.com/office/drawing/2014/chart" uri="{C3380CC4-5D6E-409C-BE32-E72D297353CC}">
              <c16:uniqueId val="{0000000C-1FD4-4924-9382-6881D87B9B27}"/>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500">
          <a:solidFill>
            <a:srgbClr val="564A3E"/>
          </a:solidFill>
          <a:latin typeface="+mn-lt"/>
          <a:ea typeface="Arial"/>
          <a:cs typeface="Arial"/>
        </a:defRPr>
      </a:pPr>
      <a:endParaRPr lang="de-DE"/>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Energieverbrauch_Chemie!$A$58</c:f>
              <c:strCache>
                <c:ptCount val="1"/>
                <c:pt idx="0">
                  <c:v>Erdgas</c:v>
                </c:pt>
              </c:strCache>
            </c:strRef>
          </c:tx>
          <c:spPr>
            <a:ln w="38100" cap="rnd">
              <a:solidFill>
                <a:schemeClr val="accent1"/>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Energieverbrauch_Chemie!$B$58:$H$58</c:f>
              <c:numCache>
                <c:formatCode>_-* #,##0\ _€_-;\-* #,##0\ _€_-;_-* "-"??\ _€_-;_-@_-</c:formatCode>
                <c:ptCount val="7"/>
                <c:pt idx="0">
                  <c:v>336708.52</c:v>
                </c:pt>
                <c:pt idx="1">
                  <c:v>311536.16700000002</c:v>
                </c:pt>
                <c:pt idx="2">
                  <c:v>302397.36499999999</c:v>
                </c:pt>
                <c:pt idx="3">
                  <c:v>322450.44</c:v>
                </c:pt>
                <c:pt idx="4">
                  <c:v>329980.728</c:v>
                </c:pt>
                <c:pt idx="5">
                  <c:v>260178.851</c:v>
                </c:pt>
                <c:pt idx="6">
                  <c:v>248392.82199999999</c:v>
                </c:pt>
              </c:numCache>
            </c:numRef>
          </c:val>
          <c:smooth val="0"/>
          <c:extLst>
            <c:ext xmlns:c16="http://schemas.microsoft.com/office/drawing/2014/chart" uri="{C3380CC4-5D6E-409C-BE32-E72D297353CC}">
              <c16:uniqueId val="{00000000-13D0-4CF5-A003-413720E9AC8F}"/>
            </c:ext>
          </c:extLst>
        </c:ser>
        <c:ser>
          <c:idx val="1"/>
          <c:order val="1"/>
          <c:tx>
            <c:strRef>
              <c:f>Energieverbrauch_Chemie!$A$59</c:f>
              <c:strCache>
                <c:ptCount val="1"/>
                <c:pt idx="0">
                  <c:v>Strom</c:v>
                </c:pt>
              </c:strCache>
            </c:strRef>
          </c:tx>
          <c:spPr>
            <a:ln w="38100" cap="rnd">
              <a:solidFill>
                <a:schemeClr val="accent2"/>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Energieverbrauch_Chemie!$B$59:$H$59</c:f>
              <c:numCache>
                <c:formatCode>_-* #,##0\ _€_-;\-* #,##0\ _€_-;_-* "-"??\ _€_-;_-@_-</c:formatCode>
                <c:ptCount val="7"/>
                <c:pt idx="0">
                  <c:v>195188.39199999999</c:v>
                </c:pt>
                <c:pt idx="1">
                  <c:v>192942.55600000001</c:v>
                </c:pt>
                <c:pt idx="2">
                  <c:v>189748.42199999999</c:v>
                </c:pt>
                <c:pt idx="3">
                  <c:v>183711.27299999999</c:v>
                </c:pt>
                <c:pt idx="4">
                  <c:v>189091.035</c:v>
                </c:pt>
                <c:pt idx="5">
                  <c:v>173629.24799999999</c:v>
                </c:pt>
                <c:pt idx="6">
                  <c:v>157693.10399999999</c:v>
                </c:pt>
              </c:numCache>
            </c:numRef>
          </c:val>
          <c:smooth val="0"/>
          <c:extLst>
            <c:ext xmlns:c16="http://schemas.microsoft.com/office/drawing/2014/chart" uri="{C3380CC4-5D6E-409C-BE32-E72D297353CC}">
              <c16:uniqueId val="{00000001-13D0-4CF5-A003-413720E9AC8F}"/>
            </c:ext>
          </c:extLst>
        </c:ser>
        <c:ser>
          <c:idx val="2"/>
          <c:order val="2"/>
          <c:tx>
            <c:strRef>
              <c:f>Energieverbrauch_Chemie!$A$60</c:f>
              <c:strCache>
                <c:ptCount val="1"/>
                <c:pt idx="0">
                  <c:v>Wärme</c:v>
                </c:pt>
              </c:strCache>
            </c:strRef>
          </c:tx>
          <c:spPr>
            <a:ln w="38100" cap="rnd">
              <a:solidFill>
                <a:schemeClr val="accent3"/>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Energieverbrauch_Chemie!$B$60:$H$60</c:f>
              <c:numCache>
                <c:formatCode>_-* #,##0\ _€_-;\-* #,##0\ _€_-;_-* "-"??\ _€_-;_-@_-</c:formatCode>
                <c:ptCount val="7"/>
                <c:pt idx="0">
                  <c:v>99040.66</c:v>
                </c:pt>
                <c:pt idx="1">
                  <c:v>111818.78599999999</c:v>
                </c:pt>
                <c:pt idx="2">
                  <c:v>105172.414</c:v>
                </c:pt>
                <c:pt idx="3">
                  <c:v>99427.145000000004</c:v>
                </c:pt>
                <c:pt idx="4">
                  <c:v>103077.29300000001</c:v>
                </c:pt>
                <c:pt idx="5">
                  <c:v>95500.232999999993</c:v>
                </c:pt>
                <c:pt idx="6">
                  <c:v>87182.019</c:v>
                </c:pt>
              </c:numCache>
            </c:numRef>
          </c:val>
          <c:smooth val="0"/>
          <c:extLst>
            <c:ext xmlns:c16="http://schemas.microsoft.com/office/drawing/2014/chart" uri="{C3380CC4-5D6E-409C-BE32-E72D297353CC}">
              <c16:uniqueId val="{00000002-13D0-4CF5-A003-413720E9AC8F}"/>
            </c:ext>
          </c:extLst>
        </c:ser>
        <c:ser>
          <c:idx val="3"/>
          <c:order val="3"/>
          <c:tx>
            <c:strRef>
              <c:f>Energieverbrauch_Chemie!$A$61</c:f>
              <c:strCache>
                <c:ptCount val="1"/>
                <c:pt idx="0">
                  <c:v>Mineralölprodukte</c:v>
                </c:pt>
              </c:strCache>
            </c:strRef>
          </c:tx>
          <c:spPr>
            <a:ln w="38100" cap="rnd">
              <a:solidFill>
                <a:schemeClr val="accent4"/>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Energieverbrauch_Chemie!$B$61:$H$61</c:f>
              <c:numCache>
                <c:formatCode>_-* #,##0\ _€_-;\-* #,##0\ _€_-;_-* "-"??\ _€_-;_-@_-</c:formatCode>
                <c:ptCount val="7"/>
                <c:pt idx="0">
                  <c:v>56666</c:v>
                </c:pt>
                <c:pt idx="1">
                  <c:v>42256</c:v>
                </c:pt>
                <c:pt idx="2">
                  <c:v>43540</c:v>
                </c:pt>
                <c:pt idx="3">
                  <c:v>53621</c:v>
                </c:pt>
                <c:pt idx="4">
                  <c:v>58914</c:v>
                </c:pt>
                <c:pt idx="5">
                  <c:v>65043</c:v>
                </c:pt>
                <c:pt idx="6">
                  <c:v>50893</c:v>
                </c:pt>
              </c:numCache>
            </c:numRef>
          </c:val>
          <c:smooth val="0"/>
          <c:extLst>
            <c:ext xmlns:c16="http://schemas.microsoft.com/office/drawing/2014/chart" uri="{C3380CC4-5D6E-409C-BE32-E72D297353CC}">
              <c16:uniqueId val="{00000003-13D0-4CF5-A003-413720E9AC8F}"/>
            </c:ext>
          </c:extLst>
        </c:ser>
        <c:ser>
          <c:idx val="4"/>
          <c:order val="4"/>
          <c:tx>
            <c:strRef>
              <c:f>Energieverbrauch_Chemie!$A$62</c:f>
              <c:strCache>
                <c:ptCount val="1"/>
                <c:pt idx="0">
                  <c:v>Kohle</c:v>
                </c:pt>
              </c:strCache>
            </c:strRef>
          </c:tx>
          <c:spPr>
            <a:ln w="38100" cap="rnd">
              <a:solidFill>
                <a:schemeClr val="accent5"/>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Energieverbrauch_Chemie!$B$62:$H$62</c:f>
              <c:numCache>
                <c:formatCode>_-* #,##0\ _€_-;\-* #,##0\ _€_-;_-* "-"??\ _€_-;_-@_-</c:formatCode>
                <c:ptCount val="7"/>
                <c:pt idx="0">
                  <c:v>38222.048999999999</c:v>
                </c:pt>
                <c:pt idx="1">
                  <c:v>21603.205999999998</c:v>
                </c:pt>
                <c:pt idx="2">
                  <c:v>19467.055999999997</c:v>
                </c:pt>
                <c:pt idx="3">
                  <c:v>29757</c:v>
                </c:pt>
                <c:pt idx="4">
                  <c:v>27704.705999999998</c:v>
                </c:pt>
                <c:pt idx="5">
                  <c:v>33169.462</c:v>
                </c:pt>
                <c:pt idx="6">
                  <c:v>19678.246999999999</c:v>
                </c:pt>
              </c:numCache>
            </c:numRef>
          </c:val>
          <c:smooth val="0"/>
          <c:extLst>
            <c:ext xmlns:c16="http://schemas.microsoft.com/office/drawing/2014/chart" uri="{C3380CC4-5D6E-409C-BE32-E72D297353CC}">
              <c16:uniqueId val="{00000004-13D0-4CF5-A003-413720E9AC8F}"/>
            </c:ext>
          </c:extLst>
        </c:ser>
        <c:dLbls>
          <c:showLegendKey val="0"/>
          <c:showVal val="0"/>
          <c:showCatName val="0"/>
          <c:showSerName val="0"/>
          <c:showPercent val="0"/>
          <c:showBubbleSize val="0"/>
        </c:dLbls>
        <c:smooth val="0"/>
        <c:axId val="932447688"/>
        <c:axId val="932448768"/>
      </c:lineChart>
      <c:catAx>
        <c:axId val="932447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932448768"/>
        <c:crosses val="autoZero"/>
        <c:auto val="1"/>
        <c:lblAlgn val="ctr"/>
        <c:lblOffset val="100"/>
        <c:noMultiLvlLbl val="0"/>
      </c:catAx>
      <c:valAx>
        <c:axId val="932448768"/>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932447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r>
              <a:rPr lang="de-DE" sz="1800" b="0" dirty="0">
                <a:solidFill>
                  <a:srgbClr val="003061"/>
                </a:solidFill>
              </a:rPr>
              <a:t>Anteil des Energieverbrauchs der Branche am Endenergieverbrauch Deutschlands</a:t>
            </a:r>
            <a:br>
              <a:rPr lang="de-DE" sz="1800" b="0" dirty="0">
                <a:solidFill>
                  <a:srgbClr val="003061"/>
                </a:solidFill>
              </a:rPr>
            </a:br>
            <a:r>
              <a:rPr lang="de-DE" sz="1800" b="0" dirty="0">
                <a:solidFill>
                  <a:srgbClr val="003061"/>
                </a:solidFill>
              </a:rPr>
              <a:t>2023</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endParaRPr lang="de-DE"/>
        </a:p>
      </c:txPr>
    </c:title>
    <c:autoTitleDeleted val="0"/>
    <c:plotArea>
      <c:layout>
        <c:manualLayout>
          <c:layoutTarget val="inner"/>
          <c:xMode val="edge"/>
          <c:yMode val="edge"/>
          <c:x val="6.702272727272726E-3"/>
          <c:y val="0.45562568140520898"/>
          <c:w val="0.98117979797979815"/>
          <c:h val="0.413843428225318"/>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rgbClr val="003061"/>
              </a:solidFill>
              <a:ln>
                <a:noFill/>
              </a:ln>
              <a:effectLst/>
            </c:spPr>
            <c:extLst>
              <c:ext xmlns:c16="http://schemas.microsoft.com/office/drawing/2014/chart" uri="{C3380CC4-5D6E-409C-BE32-E72D297353CC}">
                <c16:uniqueId val="{00000001-7BF7-49CD-8C19-65AFA3468812}"/>
              </c:ext>
            </c:extLst>
          </c:dPt>
          <c:dPt>
            <c:idx val="1"/>
            <c:invertIfNegative val="0"/>
            <c:bubble3D val="0"/>
            <c:spPr>
              <a:solidFill>
                <a:srgbClr val="FF5C33"/>
              </a:solidFill>
              <a:ln>
                <a:noFill/>
              </a:ln>
              <a:effectLst/>
            </c:spPr>
            <c:extLst>
              <c:ext xmlns:c16="http://schemas.microsoft.com/office/drawing/2014/chart" uri="{C3380CC4-5D6E-409C-BE32-E72D297353CC}">
                <c16:uniqueId val="{00000003-7BF7-49CD-8C19-65AFA3468812}"/>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5-7BF7-49CD-8C19-65AFA3468812}"/>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(Energieverbrauch_Chemie!$H$30:$H$31,Energieverbrauch_Chemie!$H$34)</c:f>
              <c:numCache>
                <c:formatCode>0.0%</c:formatCode>
                <c:ptCount val="3"/>
                <c:pt idx="0">
                  <c:v>0.12616470658747114</c:v>
                </c:pt>
                <c:pt idx="1">
                  <c:v>9.6399680650631536E-2</c:v>
                </c:pt>
                <c:pt idx="2">
                  <c:v>7.5641071780988667E-2</c:v>
                </c:pt>
              </c:numCache>
              <c:extLst/>
            </c:numRef>
          </c:val>
          <c:extLst>
            <c:ext xmlns:c16="http://schemas.microsoft.com/office/drawing/2014/chart" uri="{C3380CC4-5D6E-409C-BE32-E72D297353CC}">
              <c16:uniqueId val="{00000006-7BF7-49CD-8C19-65AFA3468812}"/>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scaling>
        <c:delete val="1"/>
        <c:axPos val="l"/>
        <c:numFmt formatCode="0.0%" sourceLinked="1"/>
        <c:majorTickMark val="none"/>
        <c:minorTickMark val="none"/>
        <c:tickLblPos val="nextTo"/>
        <c:crossAx val="69646912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r>
              <a:rPr lang="de-DE" sz="1800" dirty="0">
                <a:solidFill>
                  <a:srgbClr val="003061"/>
                </a:solidFill>
              </a:rPr>
              <a:t>Anteil des Energieverbrauchs der Branche am Verarbeitenden Gewerbe </a:t>
            </a:r>
            <a:br>
              <a:rPr lang="de-DE" sz="1800" dirty="0">
                <a:solidFill>
                  <a:srgbClr val="003061"/>
                </a:solidFill>
              </a:rPr>
            </a:br>
            <a:r>
              <a:rPr lang="de-DE" sz="1800" dirty="0">
                <a:solidFill>
                  <a:srgbClr val="003061"/>
                </a:solidFill>
              </a:rPr>
              <a:t>2023</a:t>
            </a:r>
          </a:p>
        </c:rich>
      </c:tx>
      <c:layout>
        <c:manualLayout>
          <c:xMode val="edge"/>
          <c:yMode val="edge"/>
          <c:x val="0.15380984784309368"/>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endParaRPr lang="de-DE"/>
        </a:p>
      </c:txPr>
    </c:title>
    <c:autoTitleDeleted val="0"/>
    <c:plotArea>
      <c:layout>
        <c:manualLayout>
          <c:layoutTarget val="inner"/>
          <c:xMode val="edge"/>
          <c:yMode val="edge"/>
          <c:x val="6.702272727272726E-3"/>
          <c:y val="0.15156068578675988"/>
          <c:w val="0.98117979797979815"/>
          <c:h val="0.71799729731770123"/>
        </c:manualLayout>
      </c:layout>
      <c:barChart>
        <c:barDir val="col"/>
        <c:grouping val="clustered"/>
        <c:varyColors val="0"/>
        <c:ser>
          <c:idx val="0"/>
          <c:order val="0"/>
          <c:spPr>
            <a:solidFill>
              <a:srgbClr val="003061"/>
            </a:solidFill>
            <a:ln>
              <a:noFill/>
            </a:ln>
            <a:effectLst/>
          </c:spPr>
          <c:invertIfNegative val="0"/>
          <c:dPt>
            <c:idx val="0"/>
            <c:invertIfNegative val="0"/>
            <c:bubble3D val="0"/>
            <c:extLst>
              <c:ext xmlns:c16="http://schemas.microsoft.com/office/drawing/2014/chart" uri="{C3380CC4-5D6E-409C-BE32-E72D297353CC}">
                <c16:uniqueId val="{00000000-AA01-44B7-98A2-A0770E75E86A}"/>
              </c:ext>
            </c:extLst>
          </c:dPt>
          <c:dPt>
            <c:idx val="1"/>
            <c:invertIfNegative val="0"/>
            <c:bubble3D val="0"/>
            <c:spPr>
              <a:solidFill>
                <a:srgbClr val="FF5C33"/>
              </a:solidFill>
              <a:ln>
                <a:noFill/>
              </a:ln>
              <a:effectLst/>
            </c:spPr>
            <c:extLst>
              <c:ext xmlns:c16="http://schemas.microsoft.com/office/drawing/2014/chart" uri="{C3380CC4-5D6E-409C-BE32-E72D297353CC}">
                <c16:uniqueId val="{00000002-AA01-44B7-98A2-A0770E75E86A}"/>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AA01-44B7-98A2-A0770E75E86A}"/>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5-AA01-44B7-98A2-A0770E75E86A}"/>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none"/>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0.67168</cdr:x>
      <cdr:y>0.8014</cdr:y>
    </cdr:from>
    <cdr:to>
      <cdr:x>0.99803</cdr:x>
      <cdr:y>0.99803</cdr:y>
    </cdr:to>
    <cdr:sp macro="" textlink="">
      <cdr:nvSpPr>
        <cdr:cNvPr id="3" name="Textfeld 6"/>
        <cdr:cNvSpPr txBox="1"/>
      </cdr:nvSpPr>
      <cdr:spPr>
        <a:xfrm xmlns:a="http://schemas.openxmlformats.org/drawingml/2006/main">
          <a:off x="3626459" y="3342109"/>
          <a:ext cx="1761992" cy="82003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200" b="1" i="0" dirty="0">
              <a:solidFill>
                <a:srgbClr val="003061"/>
              </a:solidFill>
            </a:rPr>
            <a:t>Gesamter Endenergieverbrauch: </a:t>
          </a:r>
          <a:br>
            <a:rPr lang="de-DE" sz="1200" b="1" i="0" dirty="0">
              <a:solidFill>
                <a:srgbClr val="003061"/>
              </a:solidFill>
            </a:rPr>
          </a:br>
          <a:r>
            <a:rPr lang="de-DE" sz="1200" b="1" i="0" dirty="0">
              <a:solidFill>
                <a:srgbClr val="003061"/>
              </a:solidFill>
            </a:rPr>
            <a:t>8.163 Petajoule (PJ)/ 2.268 TWh</a:t>
          </a:r>
        </a:p>
      </cdr:txBody>
    </cdr:sp>
  </cdr:relSizeAnchor>
</c:userShapes>
</file>

<file path=ppt/drawings/drawing10.xml><?xml version="1.0" encoding="utf-8"?>
<c:userShapes xmlns:c="http://schemas.openxmlformats.org/drawingml/2006/chart">
  <cdr:relSizeAnchor xmlns:cdr="http://schemas.openxmlformats.org/drawingml/2006/chartDrawing">
    <cdr:from>
      <cdr:x>0.16407</cdr:x>
      <cdr:y>0.43637</cdr:y>
    </cdr:from>
    <cdr:to>
      <cdr:x>0.32578</cdr:x>
      <cdr:y>0.50939</cdr:y>
    </cdr:to>
    <cdr:sp macro="" textlink="">
      <cdr:nvSpPr>
        <cdr:cNvPr id="2" name="Textfeld 3"/>
        <cdr:cNvSpPr txBox="1"/>
      </cdr:nvSpPr>
      <cdr:spPr>
        <a:xfrm xmlns:a="http://schemas.openxmlformats.org/drawingml/2006/main">
          <a:off x="1181224" y="1819806"/>
          <a:ext cx="1164201" cy="304520"/>
        </a:xfrm>
        <a:prstGeom xmlns:a="http://schemas.openxmlformats.org/drawingml/2006/main" prst="rect">
          <a:avLst/>
        </a:prstGeom>
        <a:solidFill xmlns:a="http://schemas.openxmlformats.org/drawingml/2006/main">
          <a:srgbClr val="EDEDED"/>
        </a:solidFill>
        <a:ln xmlns:a="http://schemas.openxmlformats.org/drawingml/2006/main" w="41275">
          <a:solidFill>
            <a:schemeClr val="tx2"/>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t>50%</a:t>
          </a:r>
        </a:p>
      </cdr:txBody>
    </cdr:sp>
  </cdr:relSizeAnchor>
</c:userShapes>
</file>

<file path=ppt/drawings/drawing11.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rgbClr val="B2206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rgbClr val="B22063"/>
              </a:solidFill>
            </a:rPr>
            <a:t>EID</a:t>
          </a:r>
        </a:p>
      </cdr:txBody>
    </cdr:sp>
  </cdr:relSizeAnchor>
  <cdr:relSizeAnchor xmlns:cdr="http://schemas.openxmlformats.org/drawingml/2006/chartDrawing">
    <cdr:from>
      <cdr:x>0.48363</cdr:x>
      <cdr:y>0.9078</cdr:y>
    </cdr:from>
    <cdr:to>
      <cdr:x>0.99032</cdr:x>
      <cdr:y>0.98972</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432074" y="3738201"/>
          <a:ext cx="5691081" cy="337336"/>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rgbClr val="003061"/>
              </a:solidFill>
              <a:latin typeface="Source Sans Pro" panose="020B0503030403020204" pitchFamily="34" charset="0"/>
            </a:rPr>
            <a:t>Verarbeitendes Gewerbe insgesamt: 10,4 Prozent</a:t>
          </a:r>
        </a:p>
      </cdr:txBody>
    </cdr:sp>
  </cdr:relSizeAnchor>
</c:userShapes>
</file>

<file path=ppt/drawings/drawing12.xml><?xml version="1.0" encoding="utf-8"?>
<c:userShapes xmlns:c="http://schemas.openxmlformats.org/drawingml/2006/chart">
  <cdr:relSizeAnchor xmlns:cdr="http://schemas.openxmlformats.org/drawingml/2006/chartDrawing">
    <cdr:from>
      <cdr:x>0.68439</cdr:x>
      <cdr:y>0.07144</cdr:y>
    </cdr:from>
    <cdr:to>
      <cdr:x>0.82938</cdr:x>
      <cdr:y>0.31485</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27608" y="308610"/>
          <a:ext cx="1043928" cy="1051561"/>
        </a:xfrm>
        <a:prstGeom xmlns:a="http://schemas.openxmlformats.org/drawingml/2006/main" prst="downArrow">
          <a:avLst/>
        </a:prstGeom>
        <a:solidFill xmlns:a="http://schemas.openxmlformats.org/drawingml/2006/main">
          <a:schemeClr val="bg2"/>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- 40%</a:t>
          </a:r>
        </a:p>
      </cdr:txBody>
    </cdr:sp>
  </cdr:relSizeAnchor>
</c:userShapes>
</file>

<file path=ppt/drawings/drawing13.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0.34274</cdr:x>
      <cdr:y>0.14165</cdr:y>
    </cdr:to>
    <cdr:sp macro="" textlink="">
      <cdr:nvSpPr>
        <cdr:cNvPr id="3" name="Textfeld 6"/>
        <cdr:cNvSpPr txBox="1"/>
      </cdr:nvSpPr>
      <cdr:spPr>
        <a:xfrm xmlns:a="http://schemas.openxmlformats.org/drawingml/2006/main">
          <a:off x="0" y="0"/>
          <a:ext cx="2467728" cy="583825"/>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rgbClr val="003061"/>
              </a:solidFill>
            </a:rPr>
            <a:t>Stromverbrauch</a:t>
          </a:r>
          <a:r>
            <a:rPr lang="de-DE" sz="1600" b="1" dirty="0">
              <a:solidFill>
                <a:srgbClr val="003061"/>
              </a:solidFill>
            </a:rPr>
            <a:t> </a:t>
          </a:r>
          <a:r>
            <a:rPr lang="de-DE" sz="1600" b="1" i="0" dirty="0">
              <a:solidFill>
                <a:srgbClr val="003061"/>
              </a:solidFill>
            </a:rPr>
            <a:t>insgesamt: 454 TWh</a:t>
          </a:r>
        </a:p>
      </cdr:txBody>
    </cdr:sp>
  </cdr:relSizeAnchor>
</c:userShapes>
</file>

<file path=ppt/drawings/drawing3.xml><?xml version="1.0" encoding="utf-8"?>
<c:userShapes xmlns:c="http://schemas.openxmlformats.org/drawingml/2006/chart">
  <cdr:relSizeAnchor xmlns:cdr="http://schemas.openxmlformats.org/drawingml/2006/chartDrawing">
    <cdr:from>
      <cdr:x>0.58374</cdr:x>
      <cdr:y>0.8001</cdr:y>
    </cdr:from>
    <cdr:to>
      <cdr:x>0.99687</cdr:x>
      <cdr:y>0.99406</cdr:y>
    </cdr:to>
    <cdr:sp macro="" textlink="">
      <cdr:nvSpPr>
        <cdr:cNvPr id="3" name="Textfeld 6"/>
        <cdr:cNvSpPr txBox="1"/>
      </cdr:nvSpPr>
      <cdr:spPr>
        <a:xfrm xmlns:a="http://schemas.openxmlformats.org/drawingml/2006/main">
          <a:off x="4109518" y="3417093"/>
          <a:ext cx="2908427" cy="828389"/>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dirty="0">
              <a:solidFill>
                <a:srgbClr val="003061"/>
              </a:solidFill>
            </a:rPr>
            <a:t>E</a:t>
          </a:r>
          <a:r>
            <a:rPr lang="de-DE" sz="1800" b="1" i="0" dirty="0">
              <a:solidFill>
                <a:srgbClr val="003061"/>
              </a:solidFill>
            </a:rPr>
            <a:t>nergieverbrauch insgesamt: 615</a:t>
          </a:r>
          <a:r>
            <a:rPr lang="de-DE" sz="1800" b="1" i="0" baseline="0" dirty="0">
              <a:solidFill>
                <a:srgbClr val="003061"/>
              </a:solidFill>
            </a:rPr>
            <a:t> PJ/</a:t>
          </a:r>
          <a:br>
            <a:rPr lang="de-DE" sz="1800" b="1" i="0" baseline="0" dirty="0">
              <a:solidFill>
                <a:srgbClr val="003061"/>
              </a:solidFill>
            </a:rPr>
          </a:br>
          <a:r>
            <a:rPr lang="de-DE" sz="1800" b="1" i="0" dirty="0">
              <a:solidFill>
                <a:srgbClr val="003061"/>
              </a:solidFill>
            </a:rPr>
            <a:t>170 TWh</a:t>
          </a:r>
        </a:p>
      </cdr:txBody>
    </cdr:sp>
  </cdr:relSizeAnchor>
</c:userShapes>
</file>

<file path=ppt/drawings/drawing4.xml><?xml version="1.0" encoding="utf-8"?>
<c:userShapes xmlns:c="http://schemas.openxmlformats.org/drawingml/2006/chart">
  <cdr:relSizeAnchor xmlns:cdr="http://schemas.openxmlformats.org/drawingml/2006/chartDrawing">
    <cdr:from>
      <cdr:x>0.02198</cdr:x>
      <cdr:y>0.80418</cdr:y>
    </cdr:from>
    <cdr:to>
      <cdr:x>0.18013</cdr:x>
      <cdr:y>0.88187</cdr:y>
    </cdr:to>
    <cdr:sp macro="" textlink="">
      <cdr:nvSpPr>
        <cdr:cNvPr id="2" name="Textfeld 1">
          <a:extLst xmlns:a="http://schemas.openxmlformats.org/drawingml/2006/main">
            <a:ext uri="{FF2B5EF4-FFF2-40B4-BE49-F238E27FC236}">
              <a16:creationId xmlns:a16="http://schemas.microsoft.com/office/drawing/2014/main" id="{FD09F935-4843-410B-8DC5-BE4B17616CB1}"/>
            </a:ext>
          </a:extLst>
        </cdr:cNvPr>
        <cdr:cNvSpPr txBox="1"/>
      </cdr:nvSpPr>
      <cdr:spPr>
        <a:xfrm xmlns:a="http://schemas.openxmlformats.org/drawingml/2006/main">
          <a:off x="245120" y="3353715"/>
          <a:ext cx="1764000" cy="3240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de-DE" sz="1600" b="1" dirty="0">
              <a:solidFill>
                <a:schemeClr val="bg1"/>
              </a:solidFill>
              <a:latin typeface="+mn-lt"/>
            </a:rPr>
            <a:t>77  TWh</a:t>
          </a:r>
        </a:p>
      </cdr:txBody>
    </cdr:sp>
  </cdr:relSizeAnchor>
  <cdr:relSizeAnchor xmlns:cdr="http://schemas.openxmlformats.org/drawingml/2006/chartDrawing">
    <cdr:from>
      <cdr:x>0.22211</cdr:x>
      <cdr:y>0.80418</cdr:y>
    </cdr:from>
    <cdr:to>
      <cdr:x>0.38026</cdr:x>
      <cdr:y>0.88187</cdr:y>
    </cdr:to>
    <cdr:sp macro="" textlink="">
      <cdr:nvSpPr>
        <cdr:cNvPr id="3" name="Textfeld 1">
          <a:extLst xmlns:a="http://schemas.openxmlformats.org/drawingml/2006/main">
            <a:ext uri="{FF2B5EF4-FFF2-40B4-BE49-F238E27FC236}">
              <a16:creationId xmlns:a16="http://schemas.microsoft.com/office/drawing/2014/main" id="{69974291-2161-41DB-9DF0-4D24FF13B28B}"/>
            </a:ext>
          </a:extLst>
        </cdr:cNvPr>
        <cdr:cNvSpPr txBox="1"/>
      </cdr:nvSpPr>
      <cdr:spPr>
        <a:xfrm xmlns:a="http://schemas.openxmlformats.org/drawingml/2006/main">
          <a:off x="2477368"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44 TWh</a:t>
          </a:r>
        </a:p>
      </cdr:txBody>
    </cdr:sp>
  </cdr:relSizeAnchor>
  <cdr:relSizeAnchor xmlns:cdr="http://schemas.openxmlformats.org/drawingml/2006/chartDrawing">
    <cdr:from>
      <cdr:x>0.42224</cdr:x>
      <cdr:y>0.80418</cdr:y>
    </cdr:from>
    <cdr:to>
      <cdr:x>0.5804</cdr:x>
      <cdr:y>0.88187</cdr:y>
    </cdr:to>
    <cdr:sp macro="" textlink="">
      <cdr:nvSpPr>
        <cdr:cNvPr id="4" name="Textfeld 1">
          <a:extLst xmlns:a="http://schemas.openxmlformats.org/drawingml/2006/main">
            <a:ext uri="{FF2B5EF4-FFF2-40B4-BE49-F238E27FC236}">
              <a16:creationId xmlns:a16="http://schemas.microsoft.com/office/drawing/2014/main" id="{EF047C63-7D7C-49A7-A17D-E1A4AA1A0ECA}"/>
            </a:ext>
          </a:extLst>
        </cdr:cNvPr>
        <cdr:cNvSpPr txBox="1"/>
      </cdr:nvSpPr>
      <cdr:spPr>
        <a:xfrm xmlns:a="http://schemas.openxmlformats.org/drawingml/2006/main">
          <a:off x="4709616"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14 TWh</a:t>
          </a:r>
        </a:p>
      </cdr:txBody>
    </cdr:sp>
  </cdr:relSizeAnchor>
  <cdr:relSizeAnchor xmlns:cdr="http://schemas.openxmlformats.org/drawingml/2006/chartDrawing">
    <cdr:from>
      <cdr:x>0.62214</cdr:x>
      <cdr:y>0.80418</cdr:y>
    </cdr:from>
    <cdr:to>
      <cdr:x>0.78029</cdr:x>
      <cdr:y>0.88187</cdr:y>
    </cdr:to>
    <cdr:sp macro="" textlink="">
      <cdr:nvSpPr>
        <cdr:cNvPr id="5" name="Textfeld 1">
          <a:extLst xmlns:a="http://schemas.openxmlformats.org/drawingml/2006/main">
            <a:ext uri="{FF2B5EF4-FFF2-40B4-BE49-F238E27FC236}">
              <a16:creationId xmlns:a16="http://schemas.microsoft.com/office/drawing/2014/main" id="{32A9105C-90BF-4F66-B780-A7219C30D7F9}"/>
            </a:ext>
          </a:extLst>
        </cdr:cNvPr>
        <cdr:cNvSpPr txBox="1"/>
      </cdr:nvSpPr>
      <cdr:spPr>
        <a:xfrm xmlns:a="http://schemas.openxmlformats.org/drawingml/2006/main">
          <a:off x="6939218" y="3353715"/>
          <a:ext cx="1764000" cy="32400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6 TWh</a:t>
          </a:r>
        </a:p>
      </cdr:txBody>
    </cdr:sp>
  </cdr:relSizeAnchor>
</c:userShapes>
</file>

<file path=ppt/drawings/drawing5.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dirty="0">
              <a:solidFill>
                <a:srgbClr val="003061"/>
              </a:solidFill>
            </a:rPr>
            <a:t>Stofflicher Einsatz </a:t>
          </a:r>
          <a:r>
            <a:rPr lang="de-DE" sz="1600" i="0" dirty="0">
              <a:solidFill>
                <a:srgbClr val="003061"/>
              </a:solidFill>
            </a:rPr>
            <a:t>insgesamt:</a:t>
          </a:r>
          <a:br>
            <a:rPr lang="de-DE" sz="1600" i="0" dirty="0">
              <a:solidFill>
                <a:srgbClr val="003061"/>
              </a:solidFill>
            </a:rPr>
          </a:br>
          <a:r>
            <a:rPr lang="de-DE" sz="1600" i="0" dirty="0">
              <a:solidFill>
                <a:srgbClr val="003061"/>
              </a:solidFill>
            </a:rPr>
            <a:t>15 Millionen Tonnen</a:t>
          </a:r>
        </a:p>
      </cdr:txBody>
    </cdr:sp>
  </cdr:relSizeAnchor>
</c:userShapes>
</file>

<file path=ppt/drawings/drawing6.xml><?xml version="1.0" encoding="utf-8"?>
<c:userShapes xmlns:c="http://schemas.openxmlformats.org/drawingml/2006/chart">
  <cdr:relSizeAnchor xmlns:cdr="http://schemas.openxmlformats.org/drawingml/2006/chartDrawing">
    <cdr:from>
      <cdr:x>0.08348</cdr:x>
      <cdr:y>0.74058</cdr:y>
    </cdr:from>
    <cdr:to>
      <cdr:x>0.66287</cdr:x>
      <cdr:y>0.74173</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00757" y="3204967"/>
          <a:ext cx="4169363" cy="4959"/>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0.6609</cdr:x>
      <cdr:y>0.62985</cdr:y>
    </cdr:from>
    <cdr:to>
      <cdr:x>0.66141</cdr:x>
      <cdr:y>0.7203</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755931" y="2725739"/>
          <a:ext cx="3729" cy="391443"/>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0.57209</cdr:x>
      <cdr:y>0.66329</cdr:y>
    </cdr:from>
    <cdr:to>
      <cdr:x>0.70249</cdr:x>
      <cdr:y>0.72832</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16882" y="2870479"/>
          <a:ext cx="938383" cy="281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rgbClr val="FF0000"/>
              </a:solidFill>
              <a:latin typeface="Source Sans Pro" panose="020B0503030403020204" pitchFamily="34" charset="0"/>
            </a:rPr>
            <a:t>+65%</a:t>
          </a:r>
        </a:p>
      </cdr:txBody>
    </cdr:sp>
  </cdr:relSizeAnchor>
</c:userShapes>
</file>

<file path=ppt/drawings/drawing7.xml><?xml version="1.0" encoding="utf-8"?>
<c:userShapes xmlns:c="http://schemas.openxmlformats.org/drawingml/2006/chart">
  <cdr:relSizeAnchor xmlns:cdr="http://schemas.openxmlformats.org/drawingml/2006/chartDrawing">
    <cdr:from>
      <cdr:x>0.07406</cdr:x>
      <cdr:y>0.71721</cdr:y>
    </cdr:from>
    <cdr:to>
      <cdr:x>0.62417</cdr:x>
      <cdr:y>0.71721</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33152" y="2991035"/>
          <a:ext cx="3960440" cy="0"/>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0.6209</cdr:x>
      <cdr:y>0.60575</cdr:y>
    </cdr:from>
    <cdr:to>
      <cdr:x>0.6209</cdr:x>
      <cdr:y>0.6978</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470053" y="2526197"/>
          <a:ext cx="0" cy="383864"/>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0.51415</cdr:x>
      <cdr:y>0.62873</cdr:y>
    </cdr:from>
    <cdr:to>
      <cdr:x>0.64455</cdr:x>
      <cdr:y>0.69376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701504" y="2622029"/>
          <a:ext cx="938790" cy="27119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dirty="0">
              <a:solidFill>
                <a:srgbClr val="FF0000"/>
              </a:solidFill>
              <a:latin typeface="Source Sans Pro" panose="020B0503030403020204" pitchFamily="34" charset="0"/>
            </a:rPr>
            <a:t>+58%</a:t>
          </a:r>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rtl="0">
              <a:defRPr sz="1200"/>
            </a:lvl1pPr>
          </a:lstStyle>
          <a:p>
            <a:endParaRPr lang="de-DE" dirty="0"/>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rtl="0">
              <a:defRPr sz="1200"/>
            </a:lvl1pPr>
          </a:lstStyle>
          <a:p>
            <a:fld id="{450B2ED4-A324-584D-BCF4-C97E05E38248}" type="datetimeFigureOut">
              <a:rPr lang="de-DE" smtClean="0"/>
              <a:pPr/>
              <a:t>14.01.2025</a:t>
            </a:fld>
            <a:endParaRPr lang="de-DE" dirty="0"/>
          </a:p>
        </p:txBody>
      </p:sp>
      <p:sp>
        <p:nvSpPr>
          <p:cNvPr id="4" name="Folienbildplatzhalt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rtl="0">
              <a:defRPr sz="1200"/>
            </a:lvl1pPr>
          </a:lstStyle>
          <a:p>
            <a:endParaRPr lang="de-DE" dirty="0"/>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rtl="0">
              <a:defRPr sz="1200"/>
            </a:lvl1pPr>
          </a:lstStyle>
          <a:p>
            <a:fld id="{D9E25DA2-364F-B349-B811-055114FEA55A}" type="slidenum">
              <a:rPr lang="de-DE" smtClean="0"/>
              <a:pPr/>
              <a:t>‹Nr.›</a:t>
            </a:fld>
            <a:endParaRPr lang="de-DE" dirty="0"/>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14.01.2025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14.01.2025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14.01.2025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40</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41</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45</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46</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47</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53</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54</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56</a:t>
            </a:fld>
            <a:endParaRPr lang="de-DE" dirty="0"/>
          </a:p>
        </p:txBody>
      </p:sp>
    </p:spTree>
    <p:extLst>
      <p:ext uri="{BB962C8B-B14F-4D97-AF65-F5344CB8AC3E}">
        <p14:creationId xmlns:p14="http://schemas.microsoft.com/office/powerpoint/2010/main" val="930949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34.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1.xml"/><Relationship Id="rId1" Type="http://schemas.openxmlformats.org/officeDocument/2006/relationships/tags" Target="../tags/tag3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1.xml"/><Relationship Id="rId1" Type="http://schemas.openxmlformats.org/officeDocument/2006/relationships/tags" Target="../tags/tag36.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1.xml"/><Relationship Id="rId1" Type="http://schemas.openxmlformats.org/officeDocument/2006/relationships/tags" Target="../tags/tag3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3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1.xml"/><Relationship Id="rId1" Type="http://schemas.openxmlformats.org/officeDocument/2006/relationships/tags" Target="../tags/tag39.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1.xml"/><Relationship Id="rId1" Type="http://schemas.openxmlformats.org/officeDocument/2006/relationships/tags" Target="../tags/tag4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1.xml"/><Relationship Id="rId1" Type="http://schemas.openxmlformats.org/officeDocument/2006/relationships/tags" Target="../tags/tag4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1.xml"/><Relationship Id="rId1" Type="http://schemas.openxmlformats.org/officeDocument/2006/relationships/tags" Target="../tags/tag42.xml"/><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1.xml"/><Relationship Id="rId1" Type="http://schemas.openxmlformats.org/officeDocument/2006/relationships/tags" Target="../tags/tag43.xml"/><Relationship Id="rId4" Type="http://schemas.openxmlformats.org/officeDocument/2006/relationships/image" Target="../media/image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44.xml"/><Relationship Id="rId4" Type="http://schemas.openxmlformats.org/officeDocument/2006/relationships/image" Target="../media/image1.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xml"/><Relationship Id="rId1" Type="http://schemas.openxmlformats.org/officeDocument/2006/relationships/tags" Target="../tags/tag45.xml"/><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46.xml"/><Relationship Id="rId4" Type="http://schemas.openxmlformats.org/officeDocument/2006/relationships/image" Target="../media/image1.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47.xml"/><Relationship Id="rId4"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48.xml"/><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49.xml"/><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1.xml"/><Relationship Id="rId1" Type="http://schemas.openxmlformats.org/officeDocument/2006/relationships/tags" Target="../tags/tag50.xml"/><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1.xml"/><Relationship Id="rId1" Type="http://schemas.openxmlformats.org/officeDocument/2006/relationships/tags" Target="../tags/tag51.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1.xml"/><Relationship Id="rId1" Type="http://schemas.openxmlformats.org/officeDocument/2006/relationships/tags" Target="../tags/tag52.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1.xml"/><Relationship Id="rId1" Type="http://schemas.openxmlformats.org/officeDocument/2006/relationships/tags" Target="../tags/tag53.xml"/><Relationship Id="rId4" Type="http://schemas.openxmlformats.org/officeDocument/2006/relationships/image" Target="../media/image1.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1.xml"/><Relationship Id="rId1" Type="http://schemas.openxmlformats.org/officeDocument/2006/relationships/tags" Target="../tags/tag54.xml"/><Relationship Id="rId4" Type="http://schemas.openxmlformats.org/officeDocument/2006/relationships/image" Target="../media/image1.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1.xml"/><Relationship Id="rId1" Type="http://schemas.openxmlformats.org/officeDocument/2006/relationships/tags" Target="../tags/tag55.xml"/><Relationship Id="rId4"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1.xml"/><Relationship Id="rId1" Type="http://schemas.openxmlformats.org/officeDocument/2006/relationships/tags" Target="../tags/tag56.xml"/><Relationship Id="rId4" Type="http://schemas.openxmlformats.org/officeDocument/2006/relationships/image" Target="../media/image1.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1.xml"/><Relationship Id="rId1" Type="http://schemas.openxmlformats.org/officeDocument/2006/relationships/tags" Target="../tags/tag57.xml"/><Relationship Id="rId4" Type="http://schemas.openxmlformats.org/officeDocument/2006/relationships/image" Target="../media/image1.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1.xml"/><Relationship Id="rId1" Type="http://schemas.openxmlformats.org/officeDocument/2006/relationships/tags" Target="../tags/tag58.xml"/><Relationship Id="rId4"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1.xml"/><Relationship Id="rId1" Type="http://schemas.openxmlformats.org/officeDocument/2006/relationships/tags" Target="../tags/tag59.xml"/><Relationship Id="rId4" Type="http://schemas.openxmlformats.org/officeDocument/2006/relationships/image" Target="../media/image1.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1.xml"/><Relationship Id="rId1" Type="http://schemas.openxmlformats.org/officeDocument/2006/relationships/tags" Target="../tags/tag60.xml"/><Relationship Id="rId4" Type="http://schemas.openxmlformats.org/officeDocument/2006/relationships/image" Target="../media/image1.emf"/></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1.xml"/><Relationship Id="rId1" Type="http://schemas.openxmlformats.org/officeDocument/2006/relationships/tags" Target="../tags/tag61.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1.xml"/><Relationship Id="rId1" Type="http://schemas.openxmlformats.org/officeDocument/2006/relationships/tags" Target="../tags/tag62.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1.xml"/><Relationship Id="rId1" Type="http://schemas.openxmlformats.org/officeDocument/2006/relationships/tags" Target="../tags/tag63.xml"/><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1.xml"/><Relationship Id="rId1" Type="http://schemas.openxmlformats.org/officeDocument/2006/relationships/tags" Target="../tags/tag64.xml"/><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1.xml"/><Relationship Id="rId1" Type="http://schemas.openxmlformats.org/officeDocument/2006/relationships/tags" Target="../tags/tag65.xml"/><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1.xml"/><Relationship Id="rId1" Type="http://schemas.openxmlformats.org/officeDocument/2006/relationships/tags" Target="../tags/tag66.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1.xml"/><Relationship Id="rId1" Type="http://schemas.openxmlformats.org/officeDocument/2006/relationships/tags" Target="../tags/tag67.xml"/><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Master" Target="../slideMasters/slideMaster1.xml"/><Relationship Id="rId1" Type="http://schemas.openxmlformats.org/officeDocument/2006/relationships/tags" Target="../tags/tag68.xml"/><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1.xml"/><Relationship Id="rId1" Type="http://schemas.openxmlformats.org/officeDocument/2006/relationships/tags" Target="../tags/tag69.xml"/><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1.xml"/><Relationship Id="rId1" Type="http://schemas.openxmlformats.org/officeDocument/2006/relationships/tags" Target="../tags/tag70.xml"/><Relationship Id="rId4" Type="http://schemas.openxmlformats.org/officeDocument/2006/relationships/image" Target="../media/image1.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1.xml"/><Relationship Id="rId1" Type="http://schemas.openxmlformats.org/officeDocument/2006/relationships/tags" Target="../tags/tag72.xml"/><Relationship Id="rId4" Type="http://schemas.openxmlformats.org/officeDocument/2006/relationships/image" Target="../media/image1.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73.xml"/><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74.xml"/><Relationship Id="rId4" Type="http://schemas.openxmlformats.org/officeDocument/2006/relationships/image" Target="../media/image1.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1.xml"/><Relationship Id="rId1" Type="http://schemas.openxmlformats.org/officeDocument/2006/relationships/tags" Target="../tags/tag75.xml"/><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76.xml"/><Relationship Id="rId4" Type="http://schemas.openxmlformats.org/officeDocument/2006/relationships/image" Target="../media/image1.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Master" Target="../slideMasters/slideMaster1.xml"/><Relationship Id="rId1" Type="http://schemas.openxmlformats.org/officeDocument/2006/relationships/tags" Target="../tags/tag77.xml"/><Relationship Id="rId4"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1.xml"/><Relationship Id="rId1" Type="http://schemas.openxmlformats.org/officeDocument/2006/relationships/tags" Target="../tags/tag7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5.png"/><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85CB79D-8063-49A5-3607-63B87D5635B4}"/>
              </a:ext>
            </a:extLst>
          </p:cNvPr>
          <p:cNvGraphicFramePr>
            <a:graphicFrameLocks noChangeAspect="1"/>
          </p:cNvGraphicFramePr>
          <p:nvPr userDrawn="1">
            <p:custDataLst>
              <p:tags r:id="rId1"/>
            </p:custDataLst>
            <p:extLst>
              <p:ext uri="{D42A27DB-BD31-4B8C-83A1-F6EECF244321}">
                <p14:modId xmlns:p14="http://schemas.microsoft.com/office/powerpoint/2010/main" val="26338311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1C61E10-CA41-4729-E121-F6597445D77A}"/>
              </a:ext>
            </a:extLst>
          </p:cNvPr>
          <p:cNvGraphicFramePr>
            <a:graphicFrameLocks noChangeAspect="1"/>
          </p:cNvGraphicFramePr>
          <p:nvPr userDrawn="1">
            <p:custDataLst>
              <p:tags r:id="rId1"/>
            </p:custDataLst>
            <p:extLst>
              <p:ext uri="{D42A27DB-BD31-4B8C-83A1-F6EECF244321}">
                <p14:modId xmlns:p14="http://schemas.microsoft.com/office/powerpoint/2010/main" val="27320304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rtl="0">
              <a:buNone/>
              <a:defRPr>
                <a:solidFill>
                  <a:schemeClr val="tx2">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A88C421-BD03-A8FA-9EBF-1CC686FE7B9A}"/>
              </a:ext>
            </a:extLst>
          </p:cNvPr>
          <p:cNvGraphicFramePr>
            <a:graphicFrameLocks noChangeAspect="1"/>
          </p:cNvGraphicFramePr>
          <p:nvPr userDrawn="1">
            <p:custDataLst>
              <p:tags r:id="rId1"/>
            </p:custDataLst>
            <p:extLst>
              <p:ext uri="{D42A27DB-BD31-4B8C-83A1-F6EECF244321}">
                <p14:modId xmlns:p14="http://schemas.microsoft.com/office/powerpoint/2010/main" val="33173224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27050CF-E517-CE9F-9BC4-346D0EE4428B}"/>
              </a:ext>
            </a:extLst>
          </p:cNvPr>
          <p:cNvGraphicFramePr>
            <a:graphicFrameLocks noChangeAspect="1"/>
          </p:cNvGraphicFramePr>
          <p:nvPr userDrawn="1">
            <p:custDataLst>
              <p:tags r:id="rId1"/>
            </p:custDataLst>
            <p:extLst>
              <p:ext uri="{D42A27DB-BD31-4B8C-83A1-F6EECF244321}">
                <p14:modId xmlns:p14="http://schemas.microsoft.com/office/powerpoint/2010/main" val="18875196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rtl="0">
              <a:buNone/>
              <a:defRPr>
                <a:solidFill>
                  <a:schemeClr val="accent4"/>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2AC3B28-4E3A-BE6E-52D0-23CB660E53B9}"/>
              </a:ext>
            </a:extLst>
          </p:cNvPr>
          <p:cNvGraphicFramePr>
            <a:graphicFrameLocks noChangeAspect="1"/>
          </p:cNvGraphicFramePr>
          <p:nvPr userDrawn="1">
            <p:custDataLst>
              <p:tags r:id="rId1"/>
            </p:custDataLst>
            <p:extLst>
              <p:ext uri="{D42A27DB-BD31-4B8C-83A1-F6EECF244321}">
                <p14:modId xmlns:p14="http://schemas.microsoft.com/office/powerpoint/2010/main" val="3841087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rtl="0">
              <a:buFontTx/>
              <a:buNone/>
              <a:defRPr>
                <a:solidFill>
                  <a:schemeClr val="accent1">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889E425-44DC-9E4A-9C39-5BF3A8942A0A}"/>
              </a:ext>
            </a:extLst>
          </p:cNvPr>
          <p:cNvGraphicFramePr>
            <a:graphicFrameLocks noChangeAspect="1"/>
          </p:cNvGraphicFramePr>
          <p:nvPr userDrawn="1">
            <p:custDataLst>
              <p:tags r:id="rId1"/>
            </p:custDataLst>
            <p:extLst>
              <p:ext uri="{D42A27DB-BD31-4B8C-83A1-F6EECF244321}">
                <p14:modId xmlns:p14="http://schemas.microsoft.com/office/powerpoint/2010/main" val="1271502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E6D874B-2DCF-C8D3-7540-4993042084C2}"/>
              </a:ext>
            </a:extLst>
          </p:cNvPr>
          <p:cNvGraphicFramePr>
            <a:graphicFrameLocks noChangeAspect="1"/>
          </p:cNvGraphicFramePr>
          <p:nvPr userDrawn="1">
            <p:custDataLst>
              <p:tags r:id="rId1"/>
            </p:custDataLst>
            <p:extLst>
              <p:ext uri="{D42A27DB-BD31-4B8C-83A1-F6EECF244321}">
                <p14:modId xmlns:p14="http://schemas.microsoft.com/office/powerpoint/2010/main" val="26723169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01E6477-264B-6C1D-9B7B-30F1F7E5E223}"/>
              </a:ext>
            </a:extLst>
          </p:cNvPr>
          <p:cNvGraphicFramePr>
            <a:graphicFrameLocks noChangeAspect="1"/>
          </p:cNvGraphicFramePr>
          <p:nvPr userDrawn="1">
            <p:custDataLst>
              <p:tags r:id="rId1"/>
            </p:custDataLst>
            <p:extLst>
              <p:ext uri="{D42A27DB-BD31-4B8C-83A1-F6EECF244321}">
                <p14:modId xmlns:p14="http://schemas.microsoft.com/office/powerpoint/2010/main" val="3892390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rtl="0">
              <a:defRPr>
                <a:solidFill>
                  <a:schemeClr val="accent1"/>
                </a:solidFill>
              </a:defRPr>
            </a:lvl1pPr>
          </a:lstStyle>
          <a:p>
            <a:pPr lvl="0"/>
            <a:r>
              <a:rPr lang="de-DE" dirty="0"/>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rtl="0">
              <a:defRPr>
                <a:solidFill>
                  <a:schemeClr val="accent1">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610C2FD-71B2-29FF-4CE3-949E68FD5209}"/>
              </a:ext>
            </a:extLst>
          </p:cNvPr>
          <p:cNvGraphicFramePr>
            <a:graphicFrameLocks noChangeAspect="1"/>
          </p:cNvGraphicFramePr>
          <p:nvPr userDrawn="1">
            <p:custDataLst>
              <p:tags r:id="rId1"/>
            </p:custDataLst>
            <p:extLst>
              <p:ext uri="{D42A27DB-BD31-4B8C-83A1-F6EECF244321}">
                <p14:modId xmlns:p14="http://schemas.microsoft.com/office/powerpoint/2010/main" val="2908675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rtl="0">
              <a:buNone/>
              <a:defRPr>
                <a:solidFill>
                  <a:schemeClr val="accent1"/>
                </a:solidFill>
              </a:defRPr>
            </a:lvl1pPr>
          </a:lstStyle>
          <a:p>
            <a:pPr lvl="0"/>
            <a:r>
              <a:rPr lang="de-DE" dirty="0"/>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0672D697-2219-C658-010A-EC6B7F006720}"/>
              </a:ext>
            </a:extLst>
          </p:cNvPr>
          <p:cNvGraphicFramePr>
            <a:graphicFrameLocks noChangeAspect="1"/>
          </p:cNvGraphicFramePr>
          <p:nvPr userDrawn="1">
            <p:custDataLst>
              <p:tags r:id="rId1"/>
            </p:custDataLst>
            <p:extLst>
              <p:ext uri="{D42A27DB-BD31-4B8C-83A1-F6EECF244321}">
                <p14:modId xmlns:p14="http://schemas.microsoft.com/office/powerpoint/2010/main" val="441882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CD77357-8FF8-FEE0-BA56-D9A3579713B5}"/>
              </a:ext>
            </a:extLst>
          </p:cNvPr>
          <p:cNvGraphicFramePr>
            <a:graphicFrameLocks noChangeAspect="1"/>
          </p:cNvGraphicFramePr>
          <p:nvPr userDrawn="1">
            <p:custDataLst>
              <p:tags r:id="rId1"/>
            </p:custDataLst>
            <p:extLst>
              <p:ext uri="{D42A27DB-BD31-4B8C-83A1-F6EECF244321}">
                <p14:modId xmlns:p14="http://schemas.microsoft.com/office/powerpoint/2010/main" val="2553388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D6AF65F-BFA6-A0F1-0971-E8349E1B915B}"/>
              </a:ext>
            </a:extLst>
          </p:cNvPr>
          <p:cNvGraphicFramePr>
            <a:graphicFrameLocks noChangeAspect="1"/>
          </p:cNvGraphicFramePr>
          <p:nvPr userDrawn="1">
            <p:custDataLst>
              <p:tags r:id="rId1"/>
            </p:custDataLst>
            <p:extLst>
              <p:ext uri="{D42A27DB-BD31-4B8C-83A1-F6EECF244321}">
                <p14:modId xmlns:p14="http://schemas.microsoft.com/office/powerpoint/2010/main" val="29299803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1531009C-48E4-CF7E-CF3A-F2FEB095E281}"/>
              </a:ext>
            </a:extLst>
          </p:cNvPr>
          <p:cNvGraphicFramePr>
            <a:graphicFrameLocks noChangeAspect="1"/>
          </p:cNvGraphicFramePr>
          <p:nvPr userDrawn="1">
            <p:custDataLst>
              <p:tags r:id="rId1"/>
            </p:custDataLst>
            <p:extLst>
              <p:ext uri="{D42A27DB-BD31-4B8C-83A1-F6EECF244321}">
                <p14:modId xmlns:p14="http://schemas.microsoft.com/office/powerpoint/2010/main" val="872129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7578DF8-578B-82A7-23B4-F5E709B11815}"/>
              </a:ext>
            </a:extLst>
          </p:cNvPr>
          <p:cNvGraphicFramePr>
            <a:graphicFrameLocks noChangeAspect="1"/>
          </p:cNvGraphicFramePr>
          <p:nvPr userDrawn="1">
            <p:custDataLst>
              <p:tags r:id="rId1"/>
            </p:custDataLst>
            <p:extLst>
              <p:ext uri="{D42A27DB-BD31-4B8C-83A1-F6EECF244321}">
                <p14:modId xmlns:p14="http://schemas.microsoft.com/office/powerpoint/2010/main" val="128262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4C63271-B1A0-1777-71A6-80707E7E290A}"/>
              </a:ext>
            </a:extLst>
          </p:cNvPr>
          <p:cNvGraphicFramePr>
            <a:graphicFrameLocks noChangeAspect="1"/>
          </p:cNvGraphicFramePr>
          <p:nvPr userDrawn="1">
            <p:custDataLst>
              <p:tags r:id="rId1"/>
            </p:custDataLst>
            <p:extLst>
              <p:ext uri="{D42A27DB-BD31-4B8C-83A1-F6EECF244321}">
                <p14:modId xmlns:p14="http://schemas.microsoft.com/office/powerpoint/2010/main" val="2189115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F12AA90-A571-5504-EE91-B2C8F6CF45B8}"/>
              </a:ext>
            </a:extLst>
          </p:cNvPr>
          <p:cNvGraphicFramePr>
            <a:graphicFrameLocks noChangeAspect="1"/>
          </p:cNvGraphicFramePr>
          <p:nvPr userDrawn="1">
            <p:custDataLst>
              <p:tags r:id="rId1"/>
            </p:custDataLst>
            <p:extLst>
              <p:ext uri="{D42A27DB-BD31-4B8C-83A1-F6EECF244321}">
                <p14:modId xmlns:p14="http://schemas.microsoft.com/office/powerpoint/2010/main" val="363374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46D118-AFFF-A100-1731-09F2C3E45B45}"/>
              </a:ext>
            </a:extLst>
          </p:cNvPr>
          <p:cNvGraphicFramePr>
            <a:graphicFrameLocks noChangeAspect="1"/>
          </p:cNvGraphicFramePr>
          <p:nvPr userDrawn="1">
            <p:custDataLst>
              <p:tags r:id="rId1"/>
            </p:custDataLst>
            <p:extLst>
              <p:ext uri="{D42A27DB-BD31-4B8C-83A1-F6EECF244321}">
                <p14:modId xmlns:p14="http://schemas.microsoft.com/office/powerpoint/2010/main" val="28857582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3D147B4-B4F0-DB55-195C-9F8CA938772E}"/>
              </a:ext>
            </a:extLst>
          </p:cNvPr>
          <p:cNvGraphicFramePr>
            <a:graphicFrameLocks noChangeAspect="1"/>
          </p:cNvGraphicFramePr>
          <p:nvPr userDrawn="1">
            <p:custDataLst>
              <p:tags r:id="rId1"/>
            </p:custDataLst>
            <p:extLst>
              <p:ext uri="{D42A27DB-BD31-4B8C-83A1-F6EECF244321}">
                <p14:modId xmlns:p14="http://schemas.microsoft.com/office/powerpoint/2010/main" val="19484080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58032CD-39D9-5CFE-868E-D082CAC26BB2}"/>
              </a:ext>
            </a:extLst>
          </p:cNvPr>
          <p:cNvGraphicFramePr>
            <a:graphicFrameLocks noChangeAspect="1"/>
          </p:cNvGraphicFramePr>
          <p:nvPr userDrawn="1">
            <p:custDataLst>
              <p:tags r:id="rId1"/>
            </p:custDataLst>
            <p:extLst>
              <p:ext uri="{D42A27DB-BD31-4B8C-83A1-F6EECF244321}">
                <p14:modId xmlns:p14="http://schemas.microsoft.com/office/powerpoint/2010/main" val="2630741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25FEA58-9D82-7BFD-FDE7-1F72D0BAB941}"/>
              </a:ext>
            </a:extLst>
          </p:cNvPr>
          <p:cNvGraphicFramePr>
            <a:graphicFrameLocks noChangeAspect="1"/>
          </p:cNvGraphicFramePr>
          <p:nvPr userDrawn="1">
            <p:custDataLst>
              <p:tags r:id="rId1"/>
            </p:custDataLst>
            <p:extLst>
              <p:ext uri="{D42A27DB-BD31-4B8C-83A1-F6EECF244321}">
                <p14:modId xmlns:p14="http://schemas.microsoft.com/office/powerpoint/2010/main" val="32028132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rtl="0">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D0654FCB-398F-D5BB-5600-F332FCB4AC8B}"/>
              </a:ext>
            </a:extLst>
          </p:cNvPr>
          <p:cNvGraphicFramePr>
            <a:graphicFrameLocks noChangeAspect="1"/>
          </p:cNvGraphicFramePr>
          <p:nvPr userDrawn="1">
            <p:custDataLst>
              <p:tags r:id="rId1"/>
            </p:custDataLst>
            <p:extLst>
              <p:ext uri="{D42A27DB-BD31-4B8C-83A1-F6EECF244321}">
                <p14:modId xmlns:p14="http://schemas.microsoft.com/office/powerpoint/2010/main" val="14260750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4450B9C-3BF1-B3A3-5CC5-19FC5369EE2A}"/>
              </a:ext>
            </a:extLst>
          </p:cNvPr>
          <p:cNvGraphicFramePr>
            <a:graphicFrameLocks noChangeAspect="1"/>
          </p:cNvGraphicFramePr>
          <p:nvPr userDrawn="1">
            <p:custDataLst>
              <p:tags r:id="rId1"/>
            </p:custDataLst>
            <p:extLst>
              <p:ext uri="{D42A27DB-BD31-4B8C-83A1-F6EECF244321}">
                <p14:modId xmlns:p14="http://schemas.microsoft.com/office/powerpoint/2010/main" val="24614000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994CE65-C365-BAD7-269F-57C5FE528657}"/>
              </a:ext>
            </a:extLst>
          </p:cNvPr>
          <p:cNvGraphicFramePr>
            <a:graphicFrameLocks noChangeAspect="1"/>
          </p:cNvGraphicFramePr>
          <p:nvPr userDrawn="1">
            <p:custDataLst>
              <p:tags r:id="rId1"/>
            </p:custDataLst>
            <p:extLst>
              <p:ext uri="{D42A27DB-BD31-4B8C-83A1-F6EECF244321}">
                <p14:modId xmlns:p14="http://schemas.microsoft.com/office/powerpoint/2010/main" val="34157475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rtl="0">
              <a:buNone/>
              <a:defRPr>
                <a:solidFill>
                  <a:srgbClr val="FF0000">
                    <a:alpha val="0"/>
                  </a:srgb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E6CCBBE-64FA-4796-7561-4EAAA46544EA}"/>
              </a:ext>
            </a:extLst>
          </p:cNvPr>
          <p:cNvGraphicFramePr>
            <a:graphicFrameLocks noChangeAspect="1"/>
          </p:cNvGraphicFramePr>
          <p:nvPr userDrawn="1">
            <p:custDataLst>
              <p:tags r:id="rId1"/>
            </p:custDataLst>
            <p:extLst>
              <p:ext uri="{D42A27DB-BD31-4B8C-83A1-F6EECF244321}">
                <p14:modId xmlns:p14="http://schemas.microsoft.com/office/powerpoint/2010/main" val="2255409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rm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19AB331-4A5D-1A76-4C57-ACFB2FB07653}"/>
              </a:ext>
            </a:extLst>
          </p:cNvPr>
          <p:cNvGraphicFramePr>
            <a:graphicFrameLocks noChangeAspect="1"/>
          </p:cNvGraphicFramePr>
          <p:nvPr userDrawn="1">
            <p:custDataLst>
              <p:tags r:id="rId1"/>
            </p:custDataLst>
            <p:extLst>
              <p:ext uri="{D42A27DB-BD31-4B8C-83A1-F6EECF244321}">
                <p14:modId xmlns:p14="http://schemas.microsoft.com/office/powerpoint/2010/main" val="3458444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7B90B56-DB24-9EE6-42AB-E1C1DD75A3A2}"/>
              </a:ext>
            </a:extLst>
          </p:cNvPr>
          <p:cNvGraphicFramePr>
            <a:graphicFrameLocks noChangeAspect="1"/>
          </p:cNvGraphicFramePr>
          <p:nvPr userDrawn="1">
            <p:custDataLst>
              <p:tags r:id="rId1"/>
            </p:custDataLst>
            <p:extLst>
              <p:ext uri="{D42A27DB-BD31-4B8C-83A1-F6EECF244321}">
                <p14:modId xmlns:p14="http://schemas.microsoft.com/office/powerpoint/2010/main" val="42605694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E0DF9B2-9330-7BD8-347E-14AC6A1B9AAA}"/>
              </a:ext>
            </a:extLst>
          </p:cNvPr>
          <p:cNvGraphicFramePr>
            <a:graphicFrameLocks noChangeAspect="1"/>
          </p:cNvGraphicFramePr>
          <p:nvPr userDrawn="1">
            <p:custDataLst>
              <p:tags r:id="rId1"/>
            </p:custDataLst>
            <p:extLst>
              <p:ext uri="{D42A27DB-BD31-4B8C-83A1-F6EECF244321}">
                <p14:modId xmlns:p14="http://schemas.microsoft.com/office/powerpoint/2010/main" val="3310060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EEB188B-663F-C070-F8C0-F7674F96D7D4}"/>
              </a:ext>
            </a:extLst>
          </p:cNvPr>
          <p:cNvGraphicFramePr>
            <a:graphicFrameLocks noChangeAspect="1"/>
          </p:cNvGraphicFramePr>
          <p:nvPr userDrawn="1">
            <p:custDataLst>
              <p:tags r:id="rId1"/>
            </p:custDataLst>
            <p:extLst>
              <p:ext uri="{D42A27DB-BD31-4B8C-83A1-F6EECF244321}">
                <p14:modId xmlns:p14="http://schemas.microsoft.com/office/powerpoint/2010/main" val="4236720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E38BE5D-685F-42E0-71C2-DF4854CCB56A}"/>
              </a:ext>
            </a:extLst>
          </p:cNvPr>
          <p:cNvGraphicFramePr>
            <a:graphicFrameLocks noChangeAspect="1"/>
          </p:cNvGraphicFramePr>
          <p:nvPr userDrawn="1">
            <p:custDataLst>
              <p:tags r:id="rId1"/>
            </p:custDataLst>
            <p:extLst>
              <p:ext uri="{D42A27DB-BD31-4B8C-83A1-F6EECF244321}">
                <p14:modId xmlns:p14="http://schemas.microsoft.com/office/powerpoint/2010/main" val="1949079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618E559-BC47-47C1-9229-3F96ABE34EEF}"/>
              </a:ext>
            </a:extLst>
          </p:cNvPr>
          <p:cNvGraphicFramePr>
            <a:graphicFrameLocks noChangeAspect="1"/>
          </p:cNvGraphicFramePr>
          <p:nvPr userDrawn="1">
            <p:custDataLst>
              <p:tags r:id="rId1"/>
            </p:custDataLst>
            <p:extLst>
              <p:ext uri="{D42A27DB-BD31-4B8C-83A1-F6EECF244321}">
                <p14:modId xmlns:p14="http://schemas.microsoft.com/office/powerpoint/2010/main" val="28575159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69BBFA1A-E646-146D-6606-D20A43D6F5FE}"/>
              </a:ext>
            </a:extLst>
          </p:cNvPr>
          <p:cNvGraphicFramePr>
            <a:graphicFrameLocks noChangeAspect="1"/>
          </p:cNvGraphicFramePr>
          <p:nvPr userDrawn="1">
            <p:custDataLst>
              <p:tags r:id="rId1"/>
            </p:custDataLst>
            <p:extLst>
              <p:ext uri="{D42A27DB-BD31-4B8C-83A1-F6EECF244321}">
                <p14:modId xmlns:p14="http://schemas.microsoft.com/office/powerpoint/2010/main" val="293766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lvl1pPr rtl="0">
              <a:defRPr/>
            </a:lvl1p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vert="horz"/>
          <a:lstStyle>
            <a:lvl1pPr rtl="0">
              <a:defRPr/>
            </a:lvl1p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054888A5-B123-57A0-EFD8-77201A675B30}"/>
              </a:ext>
            </a:extLst>
          </p:cNvPr>
          <p:cNvGraphicFramePr>
            <a:graphicFrameLocks noChangeAspect="1"/>
          </p:cNvGraphicFramePr>
          <p:nvPr userDrawn="1">
            <p:custDataLst>
              <p:tags r:id="rId1"/>
            </p:custDataLst>
            <p:extLst>
              <p:ext uri="{D42A27DB-BD31-4B8C-83A1-F6EECF244321}">
                <p14:modId xmlns:p14="http://schemas.microsoft.com/office/powerpoint/2010/main" val="10540920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vert="horz"/>
          <a:lstStyle>
            <a:lvl1pPr rtl="0">
              <a:defRPr/>
            </a:lvl1p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rtl="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rtl="0">
              <a:buClr>
                <a:schemeClr val="bg1"/>
              </a:buClr>
              <a:defRPr>
                <a:solidFill>
                  <a:schemeClr val="bg1"/>
                </a:solidFill>
              </a:defRPr>
            </a:lvl3pPr>
            <a:lvl4pPr marL="1080000" rtl="0">
              <a:buClr>
                <a:schemeClr val="bg1"/>
              </a:buClr>
              <a:defRPr>
                <a:solidFill>
                  <a:schemeClr val="bg1"/>
                </a:solidFill>
              </a:defRPr>
            </a:lvl4pPr>
            <a:lvl5pPr marL="0" indent="0" rtl="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rtl="0">
              <a:buClr>
                <a:srgbClr val="623C72"/>
              </a:buClr>
              <a:defRPr/>
            </a:lvl1pPr>
            <a:lvl2pPr rtl="0">
              <a:buClr>
                <a:srgbClr val="E0D8E3"/>
              </a:buClr>
              <a:defRPr/>
            </a:lvl2pPr>
            <a:lvl3pPr rtl="0">
              <a:buClr>
                <a:srgbClr val="E0D8E3"/>
              </a:buClr>
              <a:defRPr/>
            </a:lvl3pPr>
            <a:lvl4pPr rtl="0">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lvl1pPr rtl="0">
              <a:defRPr/>
            </a:lvl1pPr>
          </a:lstStyle>
          <a:p>
            <a:r>
              <a:rPr lang="de-DE"/>
              <a:t>Februar 2021</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r>
              <a:rPr lang="de-DE"/>
              <a:t>Februar 2021</a:t>
            </a:r>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253E410-D680-763E-83E6-DFA511102977}"/>
              </a:ext>
            </a:extLst>
          </p:cNvPr>
          <p:cNvGraphicFramePr>
            <a:graphicFrameLocks noChangeAspect="1"/>
          </p:cNvGraphicFramePr>
          <p:nvPr userDrawn="1">
            <p:custDataLst>
              <p:tags r:id="rId1"/>
            </p:custDataLst>
            <p:extLst>
              <p:ext uri="{D42A27DB-BD31-4B8C-83A1-F6EECF244321}">
                <p14:modId xmlns:p14="http://schemas.microsoft.com/office/powerpoint/2010/main" val="10375230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vert="horz"/>
          <a:lstStyle>
            <a:lvl1pPr rtl="0">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CE04C7C-5933-04A3-D9D0-2878CD307E85}"/>
              </a:ext>
            </a:extLst>
          </p:cNvPr>
          <p:cNvGraphicFramePr>
            <a:graphicFrameLocks noChangeAspect="1"/>
          </p:cNvGraphicFramePr>
          <p:nvPr userDrawn="1">
            <p:custDataLst>
              <p:tags r:id="rId1"/>
            </p:custDataLst>
            <p:extLst>
              <p:ext uri="{D42A27DB-BD31-4B8C-83A1-F6EECF244321}">
                <p14:modId xmlns:p14="http://schemas.microsoft.com/office/powerpoint/2010/main" val="31669153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C76770B-3C56-3E86-3F48-D93FA9DF7DE1}"/>
              </a:ext>
            </a:extLst>
          </p:cNvPr>
          <p:cNvGraphicFramePr>
            <a:graphicFrameLocks noChangeAspect="1"/>
          </p:cNvGraphicFramePr>
          <p:nvPr userDrawn="1">
            <p:custDataLst>
              <p:tags r:id="rId1"/>
            </p:custDataLst>
            <p:extLst>
              <p:ext uri="{D42A27DB-BD31-4B8C-83A1-F6EECF244321}">
                <p14:modId xmlns:p14="http://schemas.microsoft.com/office/powerpoint/2010/main" val="33487472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B4ED23E-0A58-160E-BA23-F15496179D8B}"/>
              </a:ext>
            </a:extLst>
          </p:cNvPr>
          <p:cNvGraphicFramePr>
            <a:graphicFrameLocks noChangeAspect="1"/>
          </p:cNvGraphicFramePr>
          <p:nvPr userDrawn="1">
            <p:custDataLst>
              <p:tags r:id="rId1"/>
            </p:custDataLst>
            <p:extLst>
              <p:ext uri="{D42A27DB-BD31-4B8C-83A1-F6EECF244321}">
                <p14:modId xmlns:p14="http://schemas.microsoft.com/office/powerpoint/2010/main" val="230448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rtl="0">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lvl1pPr rtl="0">
              <a:defRPr/>
            </a:lvl1pPr>
          </a:lstStyle>
          <a:p>
            <a:r>
              <a:rPr lang="de-DE"/>
              <a:t>Februar 2021</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12B6D419-956A-D9EF-290B-A2DF70275281}"/>
              </a:ext>
            </a:extLst>
          </p:cNvPr>
          <p:cNvGraphicFramePr>
            <a:graphicFrameLocks noChangeAspect="1"/>
          </p:cNvGraphicFramePr>
          <p:nvPr userDrawn="1">
            <p:custDataLst>
              <p:tags r:id="rId1"/>
            </p:custDataLst>
            <p:extLst>
              <p:ext uri="{D42A27DB-BD31-4B8C-83A1-F6EECF244321}">
                <p14:modId xmlns:p14="http://schemas.microsoft.com/office/powerpoint/2010/main" val="12219568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rtl="0">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79FC5CE-7DEA-8E2A-3A98-66E322EC5169}"/>
              </a:ext>
            </a:extLst>
          </p:cNvPr>
          <p:cNvGraphicFramePr>
            <a:graphicFrameLocks noChangeAspect="1"/>
          </p:cNvGraphicFramePr>
          <p:nvPr userDrawn="1">
            <p:custDataLst>
              <p:tags r:id="rId1"/>
            </p:custDataLst>
            <p:extLst>
              <p:ext uri="{D42A27DB-BD31-4B8C-83A1-F6EECF244321}">
                <p14:modId xmlns:p14="http://schemas.microsoft.com/office/powerpoint/2010/main" val="2111416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rtl="0">
              <a:buClr>
                <a:schemeClr val="accent1"/>
              </a:buClr>
              <a:defRPr/>
            </a:lvl1pPr>
            <a:lvl2pPr rtl="0">
              <a:buClr>
                <a:srgbClr val="CCDBEA"/>
              </a:buClr>
              <a:defRPr/>
            </a:lvl2pPr>
            <a:lvl3pPr rtl="0">
              <a:buClr>
                <a:srgbClr val="CCDBEA"/>
              </a:buClr>
              <a:defRPr/>
            </a:lvl3pPr>
            <a:lvl4pPr rtl="0">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4AA42D-1562-993B-360B-0AB6AC99FF9B}"/>
              </a:ext>
            </a:extLst>
          </p:cNvPr>
          <p:cNvGraphicFramePr>
            <a:graphicFrameLocks noChangeAspect="1"/>
          </p:cNvGraphicFramePr>
          <p:nvPr userDrawn="1">
            <p:custDataLst>
              <p:tags r:id="rId1"/>
            </p:custDataLst>
            <p:extLst>
              <p:ext uri="{D42A27DB-BD31-4B8C-83A1-F6EECF244321}">
                <p14:modId xmlns:p14="http://schemas.microsoft.com/office/powerpoint/2010/main" val="401163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rtl="0">
              <a:buClr>
                <a:srgbClr val="3080B2"/>
              </a:buClr>
              <a:defRPr/>
            </a:lvl1pPr>
            <a:lvl2pPr rtl="0">
              <a:buClr>
                <a:srgbClr val="D6E6F0"/>
              </a:buClr>
              <a:defRPr/>
            </a:lvl2pPr>
            <a:lvl3pPr rtl="0">
              <a:buClr>
                <a:srgbClr val="D6E6F0"/>
              </a:buClr>
              <a:defRPr/>
            </a:lvl3pPr>
            <a:lvl4pPr rtl="0">
              <a:buClr>
                <a:srgbClr val="D6E6F0"/>
              </a:buClr>
              <a:defRPr/>
            </a:lvl4pPr>
            <a:lvl5pPr rtl="0">
              <a:defRPr/>
            </a:lvl5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E34867-179B-93F6-7D7D-515F5BAE2AFB}"/>
              </a:ext>
            </a:extLst>
          </p:cNvPr>
          <p:cNvGraphicFramePr>
            <a:graphicFrameLocks noChangeAspect="1"/>
          </p:cNvGraphicFramePr>
          <p:nvPr userDrawn="1">
            <p:custDataLst>
              <p:tags r:id="rId1"/>
            </p:custDataLst>
            <p:extLst>
              <p:ext uri="{D42A27DB-BD31-4B8C-83A1-F6EECF244321}">
                <p14:modId xmlns:p14="http://schemas.microsoft.com/office/powerpoint/2010/main" val="12560554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lvl1pPr rtl="0">
              <a:defRPr/>
            </a:lvl1pPr>
            <a:lvl2pPr rtl="0">
              <a:defRPr/>
            </a:lvl2pPr>
            <a:lvl3pPr rtl="0">
              <a:defRPr/>
            </a:lvl3pPr>
            <a:lvl4pPr rtl="0">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C1FC23C-B8CA-AF7A-8D78-9283D9B5A9D2}"/>
              </a:ext>
            </a:extLst>
          </p:cNvPr>
          <p:cNvGraphicFramePr>
            <a:graphicFrameLocks noChangeAspect="1"/>
          </p:cNvGraphicFramePr>
          <p:nvPr userDrawn="1">
            <p:custDataLst>
              <p:tags r:id="rId1"/>
            </p:custDataLst>
            <p:extLst>
              <p:ext uri="{D42A27DB-BD31-4B8C-83A1-F6EECF244321}">
                <p14:modId xmlns:p14="http://schemas.microsoft.com/office/powerpoint/2010/main" val="1750937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rtl="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rtl="0">
              <a:buClr>
                <a:srgbClr val="FF5C33"/>
              </a:buClr>
              <a:defRPr/>
            </a:lvl1pPr>
            <a:lvl2pPr rtl="0">
              <a:buClr>
                <a:srgbClr val="FFDED6"/>
              </a:buClr>
              <a:defRPr/>
            </a:lvl2pPr>
            <a:lvl3pPr rtl="0">
              <a:buClr>
                <a:srgbClr val="FFDED6"/>
              </a:buClr>
              <a:defRPr/>
            </a:lvl3pPr>
            <a:lvl4pPr rtl="0">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vert="horz"/>
          <a:lstStyle>
            <a:lvl1pPr rtl="0">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85E8783-3D33-3EB6-A0D4-4A5EC1D8E9CF}"/>
              </a:ext>
            </a:extLst>
          </p:cNvPr>
          <p:cNvGraphicFramePr>
            <a:graphicFrameLocks noChangeAspect="1"/>
          </p:cNvGraphicFramePr>
          <p:nvPr userDrawn="1">
            <p:custDataLst>
              <p:tags r:id="rId1"/>
            </p:custDataLst>
            <p:extLst>
              <p:ext uri="{D42A27DB-BD31-4B8C-83A1-F6EECF244321}">
                <p14:modId xmlns:p14="http://schemas.microsoft.com/office/powerpoint/2010/main" val="29687889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2237516-563A-941D-F245-08A057E341F4}"/>
              </a:ext>
            </a:extLst>
          </p:cNvPr>
          <p:cNvGraphicFramePr>
            <a:graphicFrameLocks noChangeAspect="1"/>
          </p:cNvGraphicFramePr>
          <p:nvPr userDrawn="1">
            <p:custDataLst>
              <p:tags r:id="rId1"/>
            </p:custDataLst>
            <p:extLst>
              <p:ext uri="{D42A27DB-BD31-4B8C-83A1-F6EECF244321}">
                <p14:modId xmlns:p14="http://schemas.microsoft.com/office/powerpoint/2010/main" val="28613831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lvl1pPr rtl="0">
              <a:defRPr/>
            </a:lvl1pPr>
          </a:lstStyle>
          <a:p>
            <a:r>
              <a:rPr lang="de-DE"/>
              <a:t>Februar 2021</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lvl1pPr rtl="0">
              <a:defRPr/>
            </a:lvl1p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rtl="0">
              <a:buClr>
                <a:srgbClr val="166E79"/>
              </a:buClr>
              <a:defRPr b="1"/>
            </a:lvl1pPr>
            <a:lvl2pPr rtl="0">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D454438-19DD-7885-8170-5E18A51DFD47}"/>
              </a:ext>
            </a:extLst>
          </p:cNvPr>
          <p:cNvGraphicFramePr>
            <a:graphicFrameLocks noChangeAspect="1"/>
          </p:cNvGraphicFramePr>
          <p:nvPr userDrawn="1">
            <p:custDataLst>
              <p:tags r:id="rId1"/>
            </p:custDataLst>
            <p:extLst>
              <p:ext uri="{D42A27DB-BD31-4B8C-83A1-F6EECF244321}">
                <p14:modId xmlns:p14="http://schemas.microsoft.com/office/powerpoint/2010/main" val="1300921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7557F25-55AE-6500-15B9-11BFC549F5A6}"/>
              </a:ext>
            </a:extLst>
          </p:cNvPr>
          <p:cNvGraphicFramePr>
            <a:graphicFrameLocks noChangeAspect="1"/>
          </p:cNvGraphicFramePr>
          <p:nvPr userDrawn="1">
            <p:custDataLst>
              <p:tags r:id="rId1"/>
            </p:custDataLst>
            <p:extLst>
              <p:ext uri="{D42A27DB-BD31-4B8C-83A1-F6EECF244321}">
                <p14:modId xmlns:p14="http://schemas.microsoft.com/office/powerpoint/2010/main" val="4019630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0A9A17-95FC-54F8-7FA3-E9A9FB9F57BA}"/>
              </a:ext>
            </a:extLst>
          </p:cNvPr>
          <p:cNvGraphicFramePr>
            <a:graphicFrameLocks noChangeAspect="1"/>
          </p:cNvGraphicFramePr>
          <p:nvPr userDrawn="1">
            <p:custDataLst>
              <p:tags r:id="rId1"/>
            </p:custDataLst>
            <p:extLst>
              <p:ext uri="{D42A27DB-BD31-4B8C-83A1-F6EECF244321}">
                <p14:modId xmlns:p14="http://schemas.microsoft.com/office/powerpoint/2010/main" val="618633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rtl="0">
              <a:buClr>
                <a:srgbClr val="FF5C33"/>
              </a:buClr>
              <a:defRPr b="1"/>
            </a:lvl1pPr>
            <a:lvl2pPr rtl="0">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B99EDC2-3FD5-0BD0-FC87-B721E769DEA5}"/>
              </a:ext>
            </a:extLst>
          </p:cNvPr>
          <p:cNvGraphicFramePr>
            <a:graphicFrameLocks noChangeAspect="1"/>
          </p:cNvGraphicFramePr>
          <p:nvPr userDrawn="1">
            <p:custDataLst>
              <p:tags r:id="rId1"/>
            </p:custDataLst>
            <p:extLst>
              <p:ext uri="{D42A27DB-BD31-4B8C-83A1-F6EECF244321}">
                <p14:modId xmlns:p14="http://schemas.microsoft.com/office/powerpoint/2010/main" val="2507620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C83726F-BF7C-CFDD-3C43-E849EE8D6886}"/>
              </a:ext>
            </a:extLst>
          </p:cNvPr>
          <p:cNvGraphicFramePr>
            <a:graphicFrameLocks noChangeAspect="1"/>
          </p:cNvGraphicFramePr>
          <p:nvPr userDrawn="1">
            <p:custDataLst>
              <p:tags r:id="rId1"/>
            </p:custDataLst>
            <p:extLst>
              <p:ext uri="{D42A27DB-BD31-4B8C-83A1-F6EECF244321}">
                <p14:modId xmlns:p14="http://schemas.microsoft.com/office/powerpoint/2010/main" val="3723719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rtl="0">
              <a:buClr>
                <a:srgbClr val="BE9528"/>
              </a:buClr>
              <a:defRPr b="1"/>
            </a:lvl1pPr>
            <a:lvl2pPr rtl="0">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2B72926-6745-0A9B-08BD-53449D0179C1}"/>
              </a:ext>
            </a:extLst>
          </p:cNvPr>
          <p:cNvGraphicFramePr>
            <a:graphicFrameLocks noChangeAspect="1"/>
          </p:cNvGraphicFramePr>
          <p:nvPr userDrawn="1">
            <p:custDataLst>
              <p:tags r:id="rId1"/>
            </p:custDataLst>
            <p:extLst>
              <p:ext uri="{D42A27DB-BD31-4B8C-83A1-F6EECF244321}">
                <p14:modId xmlns:p14="http://schemas.microsoft.com/office/powerpoint/2010/main" val="23586523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lvl1pPr rtl="0">
              <a:defRPr/>
            </a:lvl1p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FC89FCC-C05C-6EF4-1B36-EDBBC1628EC0}"/>
              </a:ext>
            </a:extLst>
          </p:cNvPr>
          <p:cNvGraphicFramePr>
            <a:graphicFrameLocks noChangeAspect="1"/>
          </p:cNvGraphicFramePr>
          <p:nvPr userDrawn="1">
            <p:custDataLst>
              <p:tags r:id="rId1"/>
            </p:custDataLst>
            <p:extLst>
              <p:ext uri="{D42A27DB-BD31-4B8C-83A1-F6EECF244321}">
                <p14:modId xmlns:p14="http://schemas.microsoft.com/office/powerpoint/2010/main" val="1847422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lvl1pPr rtl="0">
              <a:defRPr/>
            </a:lvl1p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rtl="0">
              <a:buClr>
                <a:srgbClr val="623C72"/>
              </a:buClr>
              <a:defRPr b="1"/>
            </a:lvl1pPr>
            <a:lvl2pPr rtl="0">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478D0A-3501-42D1-E5B3-A77AAA0AD3AD}"/>
              </a:ext>
            </a:extLst>
          </p:cNvPr>
          <p:cNvGraphicFramePr>
            <a:graphicFrameLocks noChangeAspect="1"/>
          </p:cNvGraphicFramePr>
          <p:nvPr userDrawn="1">
            <p:custDataLst>
              <p:tags r:id="rId1"/>
            </p:custDataLst>
            <p:extLst>
              <p:ext uri="{D42A27DB-BD31-4B8C-83A1-F6EECF244321}">
                <p14:modId xmlns:p14="http://schemas.microsoft.com/office/powerpoint/2010/main" val="39872245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lvl1pPr rtl="0">
              <a:defRPr/>
            </a:lvl1p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rtl="0">
              <a:defRPr lang="de-DE" b="1" dirty="0"/>
            </a:lvl1pPr>
            <a:lvl2pPr rtl="0">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A392682-4C0A-C627-E2BA-0E516CDCD92C}"/>
              </a:ext>
            </a:extLst>
          </p:cNvPr>
          <p:cNvGraphicFramePr>
            <a:graphicFrameLocks noChangeAspect="1"/>
          </p:cNvGraphicFramePr>
          <p:nvPr userDrawn="1">
            <p:custDataLst>
              <p:tags r:id="rId1"/>
            </p:custDataLst>
            <p:extLst>
              <p:ext uri="{D42A27DB-BD31-4B8C-83A1-F6EECF244321}">
                <p14:modId xmlns:p14="http://schemas.microsoft.com/office/powerpoint/2010/main" val="31755474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vert="horz"/>
          <a:lstStyle>
            <a:lvl1pPr rtl="0">
              <a:defRPr/>
            </a:lvl1p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lvl1pPr rtl="0">
              <a:defRPr/>
            </a:lvl1p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rtl="0">
              <a:defRPr lang="de-DE" b="1" dirty="0"/>
            </a:lvl1pPr>
            <a:lvl2pPr rtl="0">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FCCEE93-BD3E-2AE2-2576-1B3C3FA4D5ED}"/>
              </a:ext>
            </a:extLst>
          </p:cNvPr>
          <p:cNvGraphicFramePr>
            <a:graphicFrameLocks noChangeAspect="1"/>
          </p:cNvGraphicFramePr>
          <p:nvPr userDrawn="1">
            <p:custDataLst>
              <p:tags r:id="rId1"/>
            </p:custDataLst>
            <p:extLst>
              <p:ext uri="{D42A27DB-BD31-4B8C-83A1-F6EECF244321}">
                <p14:modId xmlns:p14="http://schemas.microsoft.com/office/powerpoint/2010/main" val="770111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lvl1pPr rtl="0">
              <a:defRPr/>
            </a:lvl1p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09B800D-6F69-DE43-9327-397A3309560A}"/>
              </a:ext>
            </a:extLst>
          </p:cNvPr>
          <p:cNvGraphicFramePr>
            <a:graphicFrameLocks noChangeAspect="1"/>
          </p:cNvGraphicFramePr>
          <p:nvPr userDrawn="1">
            <p:custDataLst>
              <p:tags r:id="rId1"/>
            </p:custDataLst>
            <p:extLst>
              <p:ext uri="{D42A27DB-BD31-4B8C-83A1-F6EECF244321}">
                <p14:modId xmlns:p14="http://schemas.microsoft.com/office/powerpoint/2010/main" val="18310469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lvl1pPr rtl="0">
              <a:defRPr/>
            </a:lvl1p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EBC63790-6DFD-D693-2837-E165D0382B35}"/>
              </a:ext>
            </a:extLst>
          </p:cNvPr>
          <p:cNvGraphicFramePr>
            <a:graphicFrameLocks noChangeAspect="1"/>
          </p:cNvGraphicFramePr>
          <p:nvPr userDrawn="1">
            <p:custDataLst>
              <p:tags r:id="rId1"/>
            </p:custDataLst>
            <p:extLst>
              <p:ext uri="{D42A27DB-BD31-4B8C-83A1-F6EECF244321}">
                <p14:modId xmlns:p14="http://schemas.microsoft.com/office/powerpoint/2010/main" val="25714108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rtl="0">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rtl="0">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lvl1pPr rtl="0">
              <a:defRPr/>
            </a:lvl1pPr>
          </a:lstStyle>
          <a:p>
            <a:r>
              <a:rPr lang="de-DE"/>
              <a:t>Februar 2021</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BB33167-011B-859C-3743-4D0A8A7D382E}"/>
              </a:ext>
            </a:extLst>
          </p:cNvPr>
          <p:cNvGraphicFramePr>
            <a:graphicFrameLocks noChangeAspect="1"/>
          </p:cNvGraphicFramePr>
          <p:nvPr userDrawn="1">
            <p:custDataLst>
              <p:tags r:id="rId1"/>
            </p:custDataLst>
            <p:extLst>
              <p:ext uri="{D42A27DB-BD31-4B8C-83A1-F6EECF244321}">
                <p14:modId xmlns:p14="http://schemas.microsoft.com/office/powerpoint/2010/main" val="29301864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r>
              <a:rPr lang="de-DE"/>
              <a:t>Februar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00D2024-C9A9-F391-D18D-6CC4DDB3C4A6}"/>
              </a:ext>
            </a:extLst>
          </p:cNvPr>
          <p:cNvGraphicFramePr>
            <a:graphicFrameLocks noChangeAspect="1"/>
          </p:cNvGraphicFramePr>
          <p:nvPr userDrawn="1">
            <p:custDataLst>
              <p:tags r:id="rId1"/>
            </p:custDataLst>
            <p:extLst>
              <p:ext uri="{D42A27DB-BD31-4B8C-83A1-F6EECF244321}">
                <p14:modId xmlns:p14="http://schemas.microsoft.com/office/powerpoint/2010/main" val="1505871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rtl="0">
              <a:defRPr lang="de-DE" noProof="0" dirty="0" smtClean="0"/>
            </a:lvl1pPr>
            <a:lvl2pPr rtl="0">
              <a:defRPr lang="de-DE" noProof="0" dirty="0" smtClean="0"/>
            </a:lvl2pPr>
            <a:lvl3pPr rtl="0">
              <a:defRPr lang="de-DE" noProof="0" dirty="0" smtClean="0"/>
            </a:lvl3pPr>
            <a:lvl4pPr rtl="0">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5F2CF23-A2A4-6E9D-93D5-14FB38A0D7CA}"/>
              </a:ext>
            </a:extLst>
          </p:cNvPr>
          <p:cNvGraphicFramePr>
            <a:graphicFrameLocks noChangeAspect="1"/>
          </p:cNvGraphicFramePr>
          <p:nvPr userDrawn="1">
            <p:custDataLst>
              <p:tags r:id="rId1"/>
            </p:custDataLst>
            <p:extLst>
              <p:ext uri="{D42A27DB-BD31-4B8C-83A1-F6EECF244321}">
                <p14:modId xmlns:p14="http://schemas.microsoft.com/office/powerpoint/2010/main" val="39565000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rtl="0">
              <a:defRPr lang="de-DE" noProof="0" dirty="0" smtClean="0"/>
            </a:lvl1pPr>
            <a:lvl2pPr rtl="0">
              <a:defRPr lang="de-DE" noProof="0" dirty="0" smtClean="0"/>
            </a:lvl2pPr>
            <a:lvl3pPr rtl="0">
              <a:defRPr lang="de-DE" noProof="0" dirty="0" smtClean="0"/>
            </a:lvl3pPr>
            <a:lvl4pPr rtl="0">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DF67EEF-7F5A-3D4C-AAE3-A1BC8C36DC80}"/>
              </a:ext>
            </a:extLst>
          </p:cNvPr>
          <p:cNvGraphicFramePr>
            <a:graphicFrameLocks noChangeAspect="1"/>
          </p:cNvGraphicFramePr>
          <p:nvPr userDrawn="1">
            <p:custDataLst>
              <p:tags r:id="rId1"/>
            </p:custDataLst>
            <p:extLst>
              <p:ext uri="{D42A27DB-BD31-4B8C-83A1-F6EECF244321}">
                <p14:modId xmlns:p14="http://schemas.microsoft.com/office/powerpoint/2010/main" val="37959323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lvl1pPr rtl="0">
              <a:defRPr/>
            </a:lvl1pPr>
          </a:lstStyle>
          <a:p>
            <a:r>
              <a:rPr lang="de-DE"/>
              <a:t>Februar 2021</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81EB4F2C-4E1D-B913-432D-24E02CC62DCD}"/>
              </a:ext>
            </a:extLst>
          </p:cNvPr>
          <p:cNvGraphicFramePr>
            <a:graphicFrameLocks noChangeAspect="1"/>
          </p:cNvGraphicFramePr>
          <p:nvPr userDrawn="1">
            <p:custDataLst>
              <p:tags r:id="rId1"/>
            </p:custDataLst>
            <p:extLst>
              <p:ext uri="{D42A27DB-BD31-4B8C-83A1-F6EECF244321}">
                <p14:modId xmlns:p14="http://schemas.microsoft.com/office/powerpoint/2010/main" val="18351559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vert="horz"/>
          <a:lstStyle>
            <a:lvl1pPr rtl="0">
              <a:defRPr/>
            </a:lvl1pPr>
          </a:lstStyle>
          <a:p>
            <a:r>
              <a:rPr lang="de-DE" dirty="0"/>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lvl1pPr rtl="0">
              <a:defRPr/>
            </a:lvl1pPr>
          </a:lstStyle>
          <a:p>
            <a:r>
              <a:rPr lang="de-DE"/>
              <a:t>November 2020</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rtl="0">
              <a:buClr>
                <a:schemeClr val="bg1"/>
              </a:buClr>
              <a:buFont typeface="Wingdings 2" panose="05020102010507070707" pitchFamily="18" charset="2"/>
              <a:buChar char="Ã"/>
              <a:defRPr>
                <a:solidFill>
                  <a:schemeClr val="bg1"/>
                </a:solidFill>
              </a:defRPr>
            </a:lvl1pPr>
            <a:lvl2pPr marL="324000" indent="0" rtl="0">
              <a:buClr>
                <a:schemeClr val="bg1"/>
              </a:buClr>
              <a:buNone/>
              <a:defRPr>
                <a:solidFill>
                  <a:schemeClr val="bg1"/>
                </a:solidFill>
              </a:defRPr>
            </a:lvl2pPr>
            <a:lvl3pPr rtl="0">
              <a:buClr>
                <a:schemeClr val="bg1"/>
              </a:buClr>
              <a:defRPr>
                <a:solidFill>
                  <a:schemeClr val="bg1"/>
                </a:solidFill>
              </a:defRPr>
            </a:lvl3pPr>
            <a:lvl4pPr rtl="0">
              <a:buClr>
                <a:schemeClr val="bg1"/>
              </a:buClr>
              <a:defRPr>
                <a:solidFill>
                  <a:schemeClr val="bg1"/>
                </a:solidFill>
              </a:defRPr>
            </a:lvl4pPr>
            <a:lvl5pPr marL="0" indent="0" rtl="0">
              <a:buNone/>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rtl="0">
              <a:buClr>
                <a:srgbClr val="004A94"/>
              </a:buClr>
              <a:defRPr/>
            </a:lvl1pPr>
            <a:lvl2pPr rtl="0">
              <a:buClr>
                <a:srgbClr val="CCDBEA"/>
              </a:buClr>
              <a:defRPr/>
            </a:lvl2pPr>
            <a:lvl3pPr rtl="0">
              <a:buClr>
                <a:srgbClr val="CCDBEA"/>
              </a:buClr>
              <a:defRPr/>
            </a:lvl3pPr>
            <a:lvl4pPr rtl="0">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5"/>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6"/>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137118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909386C-39F8-80F4-A73A-A763B14A5C52}"/>
              </a:ext>
            </a:extLst>
          </p:cNvPr>
          <p:cNvGraphicFramePr>
            <a:graphicFrameLocks noChangeAspect="1"/>
          </p:cNvGraphicFramePr>
          <p:nvPr userDrawn="1">
            <p:custDataLst>
              <p:tags r:id="rId1"/>
            </p:custDataLst>
            <p:extLst>
              <p:ext uri="{D42A27DB-BD31-4B8C-83A1-F6EECF244321}">
                <p14:modId xmlns:p14="http://schemas.microsoft.com/office/powerpoint/2010/main" val="14114685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BF0E94F-6122-2185-E271-F29B565DBF2B}"/>
              </a:ext>
            </a:extLst>
          </p:cNvPr>
          <p:cNvGraphicFramePr>
            <a:graphicFrameLocks noChangeAspect="1"/>
          </p:cNvGraphicFramePr>
          <p:nvPr userDrawn="1">
            <p:custDataLst>
              <p:tags r:id="rId1"/>
            </p:custDataLst>
            <p:extLst>
              <p:ext uri="{D42A27DB-BD31-4B8C-83A1-F6EECF244321}">
                <p14:modId xmlns:p14="http://schemas.microsoft.com/office/powerpoint/2010/main" val="103116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oleObject" Target="../embeddings/oleObject1.bin"/><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tags" Target="../tags/tag2.xml"/><Relationship Id="rId8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image" Target="../media/image1.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3DDDDE8-7162-4433-A6F9-06054E8B6743}"/>
              </a:ext>
            </a:extLst>
          </p:cNvPr>
          <p:cNvGraphicFramePr>
            <a:graphicFrameLocks noChangeAspect="1"/>
          </p:cNvGraphicFramePr>
          <p:nvPr userDrawn="1">
            <p:custDataLst>
              <p:tags r:id="rId78"/>
            </p:custDataLst>
            <p:extLst>
              <p:ext uri="{D42A27DB-BD31-4B8C-83A1-F6EECF244321}">
                <p14:modId xmlns:p14="http://schemas.microsoft.com/office/powerpoint/2010/main" val="34197631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9" imgW="498" imgH="499" progId="TCLayout.ActiveDocument.1">
                  <p:embed/>
                </p:oleObj>
              </mc:Choice>
              <mc:Fallback>
                <p:oleObj name="think-cell Folie" r:id="rId79" imgW="498" imgH="499" progId="TCLayout.ActiveDocument.1">
                  <p:embed/>
                  <p:pic>
                    <p:nvPicPr>
                      <p:cNvPr id="0" name=""/>
                      <p:cNvPicPr/>
                      <p:nvPr/>
                    </p:nvPicPr>
                    <p:blipFill>
                      <a:blip r:embed="rId80"/>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1"/>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rtl="0">
              <a:defRPr sz="1100">
                <a:solidFill>
                  <a:schemeClr val="tx1"/>
                </a:solidFill>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rtl="0">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2"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76" r:id="rId39"/>
    <p:sldLayoutId id="2147483857" r:id="rId40"/>
    <p:sldLayoutId id="2147483877" r:id="rId41"/>
    <p:sldLayoutId id="2147483878" r:id="rId42"/>
    <p:sldLayoutId id="2147483798" r:id="rId43"/>
    <p:sldLayoutId id="2147483839" r:id="rId44"/>
    <p:sldLayoutId id="2147483840" r:id="rId45"/>
    <p:sldLayoutId id="2147483836" r:id="rId46"/>
    <p:sldLayoutId id="2147483846" r:id="rId47"/>
    <p:sldLayoutId id="2147483875" r:id="rId48"/>
    <p:sldLayoutId id="2147483838" r:id="rId49"/>
    <p:sldLayoutId id="2147483841" r:id="rId50"/>
    <p:sldLayoutId id="2147483811" r:id="rId51"/>
    <p:sldLayoutId id="2147483812" r:id="rId52"/>
    <p:sldLayoutId id="2147483842" r:id="rId53"/>
    <p:sldLayoutId id="2147483799" r:id="rId54"/>
    <p:sldLayoutId id="2147483810" r:id="rId55"/>
    <p:sldLayoutId id="2147483845" r:id="rId56"/>
    <p:sldLayoutId id="2147483823" r:id="rId57"/>
    <p:sldLayoutId id="2147483848" r:id="rId58"/>
    <p:sldLayoutId id="2147483824" r:id="rId59"/>
    <p:sldLayoutId id="2147483849" r:id="rId60"/>
    <p:sldLayoutId id="2147483826" r:id="rId61"/>
    <p:sldLayoutId id="2147483862" r:id="rId62"/>
    <p:sldLayoutId id="2147483825" r:id="rId63"/>
    <p:sldLayoutId id="2147483863" r:id="rId64"/>
    <p:sldLayoutId id="2147483827" r:id="rId65"/>
    <p:sldLayoutId id="2147483880" r:id="rId66"/>
    <p:sldLayoutId id="2147483828" r:id="rId67"/>
    <p:sldLayoutId id="2147483865" r:id="rId68"/>
    <p:sldLayoutId id="2147483830" r:id="rId69"/>
    <p:sldLayoutId id="2147483831" r:id="rId70"/>
    <p:sldLayoutId id="2147483879" r:id="rId71"/>
    <p:sldLayoutId id="2147483832" r:id="rId72"/>
    <p:sldLayoutId id="2147483833" r:id="rId73"/>
    <p:sldLayoutId id="2147483834" r:id="rId74"/>
    <p:sldLayoutId id="2147483835" r:id="rId75"/>
    <p:sldLayoutId id="2147483881" r:id="rId7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79.xml"/><Relationship Id="rId6" Type="http://schemas.openxmlformats.org/officeDocument/2006/relationships/image" Target="../media/image9.jpg"/><Relationship Id="rId5" Type="http://schemas.openxmlformats.org/officeDocument/2006/relationships/image" Target="../media/image1.emf"/><Relationship Id="rId4" Type="http://schemas.openxmlformats.org/officeDocument/2006/relationships/oleObject" Target="../embeddings/oleObject78.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4.xml"/><Relationship Id="rId1" Type="http://schemas.openxmlformats.org/officeDocument/2006/relationships/tags" Target="../tags/tag89.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86.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48.xml"/><Relationship Id="rId7" Type="http://schemas.openxmlformats.org/officeDocument/2006/relationships/chart" Target="../charts/chart8.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12.emf"/><Relationship Id="rId5" Type="http://schemas.openxmlformats.org/officeDocument/2006/relationships/oleObject" Target="../embeddings/oleObject87.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0.xml"/><Relationship Id="rId1" Type="http://schemas.openxmlformats.org/officeDocument/2006/relationships/tags" Target="../tags/tag92.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88.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4.xml"/><Relationship Id="rId1" Type="http://schemas.openxmlformats.org/officeDocument/2006/relationships/tags" Target="../tags/tag93.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89.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9.xml"/><Relationship Id="rId1" Type="http://schemas.openxmlformats.org/officeDocument/2006/relationships/tags" Target="../tags/tag94.xml"/><Relationship Id="rId5" Type="http://schemas.openxmlformats.org/officeDocument/2006/relationships/image" Target="../media/image1.emf"/><Relationship Id="rId4" Type="http://schemas.openxmlformats.org/officeDocument/2006/relationships/oleObject" Target="../embeddings/oleObject90.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2.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image" Target="../media/image13.emf"/><Relationship Id="rId5" Type="http://schemas.openxmlformats.org/officeDocument/2006/relationships/oleObject" Target="../embeddings/oleObject91.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4.xml"/><Relationship Id="rId1" Type="http://schemas.openxmlformats.org/officeDocument/2006/relationships/tags" Target="../tags/tag97.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92.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6.xml"/><Relationship Id="rId1" Type="http://schemas.openxmlformats.org/officeDocument/2006/relationships/tags" Target="../tags/tag98.xml"/><Relationship Id="rId5" Type="http://schemas.openxmlformats.org/officeDocument/2006/relationships/image" Target="../media/image1.emf"/><Relationship Id="rId4" Type="http://schemas.openxmlformats.org/officeDocument/2006/relationships/oleObject" Target="../embeddings/oleObject93.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4.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image" Target="../media/image13.emf"/><Relationship Id="rId5" Type="http://schemas.openxmlformats.org/officeDocument/2006/relationships/oleObject" Target="../embeddings/oleObject94.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5.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image" Target="../media/image13.emf"/><Relationship Id="rId5" Type="http://schemas.openxmlformats.org/officeDocument/2006/relationships/oleObject" Target="../embeddings/oleObject95.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42.xml"/><Relationship Id="rId1" Type="http://schemas.openxmlformats.org/officeDocument/2006/relationships/tags" Target="../tags/tag80.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79.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6.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12.emf"/><Relationship Id="rId5" Type="http://schemas.openxmlformats.org/officeDocument/2006/relationships/oleObject" Target="../embeddings/oleObject96.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4.xml"/><Relationship Id="rId1" Type="http://schemas.openxmlformats.org/officeDocument/2006/relationships/tags" Target="../tags/tag105.xml"/><Relationship Id="rId6" Type="http://schemas.openxmlformats.org/officeDocument/2006/relationships/chart" Target="../charts/chart17.xml"/><Relationship Id="rId5" Type="http://schemas.openxmlformats.org/officeDocument/2006/relationships/image" Target="../media/image10.emf"/><Relationship Id="rId4" Type="http://schemas.openxmlformats.org/officeDocument/2006/relationships/oleObject" Target="../embeddings/oleObject97.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8.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13.emf"/><Relationship Id="rId5" Type="http://schemas.openxmlformats.org/officeDocument/2006/relationships/oleObject" Target="../embeddings/oleObject98.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13.emf"/><Relationship Id="rId5" Type="http://schemas.openxmlformats.org/officeDocument/2006/relationships/oleObject" Target="../embeddings/oleObject94.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0.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3.emf"/><Relationship Id="rId5" Type="http://schemas.openxmlformats.org/officeDocument/2006/relationships/oleObject" Target="../embeddings/oleObject9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45.xml"/><Relationship Id="rId1" Type="http://schemas.openxmlformats.org/officeDocument/2006/relationships/tags" Target="../tags/tag112.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Layout" Target="../slideLayouts/slideLayout70.xml"/><Relationship Id="rId1" Type="http://schemas.openxmlformats.org/officeDocument/2006/relationships/tags" Target="../tags/tag113.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4.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image" Target="../media/image14.emf"/><Relationship Id="rId5" Type="http://schemas.openxmlformats.org/officeDocument/2006/relationships/oleObject" Target="../embeddings/oleObject10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5.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image" Target="../media/image14.emf"/><Relationship Id="rId5" Type="http://schemas.openxmlformats.org/officeDocument/2006/relationships/oleObject" Target="../embeddings/oleObject10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71.xml"/><Relationship Id="rId1" Type="http://schemas.openxmlformats.org/officeDocument/2006/relationships/tags" Target="../tags/tag118.xml"/><Relationship Id="rId6" Type="http://schemas.openxmlformats.org/officeDocument/2006/relationships/chart" Target="../charts/chart26.xml"/><Relationship Id="rId5" Type="http://schemas.openxmlformats.org/officeDocument/2006/relationships/image" Target="../media/image10.emf"/><Relationship Id="rId4" Type="http://schemas.openxmlformats.org/officeDocument/2006/relationships/oleObject" Target="../embeddings/oleObject83.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42.xml"/><Relationship Id="rId1" Type="http://schemas.openxmlformats.org/officeDocument/2006/relationships/tags" Target="../tags/tag81.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80.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04.bin"/><Relationship Id="rId2" Type="http://schemas.openxmlformats.org/officeDocument/2006/relationships/slideLayout" Target="../slideLayouts/slideLayout74.xml"/><Relationship Id="rId1" Type="http://schemas.openxmlformats.org/officeDocument/2006/relationships/tags" Target="../tags/tag119.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9.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image" Target="../media/image12.emf"/><Relationship Id="rId5" Type="http://schemas.openxmlformats.org/officeDocument/2006/relationships/oleObject" Target="../embeddings/oleObject105.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0.xml"/><Relationship Id="rId1" Type="http://schemas.openxmlformats.org/officeDocument/2006/relationships/tags" Target="../tags/tag122.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106.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4.xml"/><Relationship Id="rId1" Type="http://schemas.openxmlformats.org/officeDocument/2006/relationships/tags" Target="../tags/tag123.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107.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5.xml"/><Relationship Id="rId1" Type="http://schemas.openxmlformats.org/officeDocument/2006/relationships/tags" Target="../tags/tag124.xml"/><Relationship Id="rId5" Type="http://schemas.openxmlformats.org/officeDocument/2006/relationships/image" Target="../media/image1.emf"/><Relationship Id="rId4" Type="http://schemas.openxmlformats.org/officeDocument/2006/relationships/oleObject" Target="../embeddings/oleObject108.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4.xml"/><Relationship Id="rId1" Type="http://schemas.openxmlformats.org/officeDocument/2006/relationships/tags" Target="../tags/tag125.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109.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3.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image" Target="../media/image13.emf"/><Relationship Id="rId5" Type="http://schemas.openxmlformats.org/officeDocument/2006/relationships/oleObject" Target="../embeddings/oleObject110.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4.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image" Target="../media/image10.emf"/><Relationship Id="rId5" Type="http://schemas.openxmlformats.org/officeDocument/2006/relationships/oleObject" Target="../embeddings/oleObject83.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5.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image" Target="../media/image13.emf"/><Relationship Id="rId5" Type="http://schemas.openxmlformats.org/officeDocument/2006/relationships/oleObject" Target="../embeddings/oleObject111.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6.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image" Target="../media/image13.emf"/><Relationship Id="rId5" Type="http://schemas.openxmlformats.org/officeDocument/2006/relationships/oleObject" Target="../embeddings/oleObject112.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5.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4.xml"/><Relationship Id="rId17" Type="http://schemas.openxmlformats.org/officeDocument/2006/relationships/slide" Target="slide51.xml"/><Relationship Id="rId2" Type="http://schemas.openxmlformats.org/officeDocument/2006/relationships/slideLayout" Target="../slideLayouts/slideLayout42.xml"/><Relationship Id="rId16" Type="http://schemas.openxmlformats.org/officeDocument/2006/relationships/slide" Target="slide50.xml"/><Relationship Id="rId1" Type="http://schemas.openxmlformats.org/officeDocument/2006/relationships/tags" Target="../tags/tag82.xml"/><Relationship Id="rId6" Type="http://schemas.openxmlformats.org/officeDocument/2006/relationships/slide" Target="slide34.xml"/><Relationship Id="rId11" Type="http://schemas.openxmlformats.org/officeDocument/2006/relationships/slide" Target="slide43.xml"/><Relationship Id="rId5" Type="http://schemas.openxmlformats.org/officeDocument/2006/relationships/image" Target="../media/image1.emf"/><Relationship Id="rId15" Type="http://schemas.openxmlformats.org/officeDocument/2006/relationships/slide" Target="slide48.xml"/><Relationship Id="rId10" Type="http://schemas.openxmlformats.org/officeDocument/2006/relationships/slide" Target="slide41.xml"/><Relationship Id="rId4" Type="http://schemas.openxmlformats.org/officeDocument/2006/relationships/oleObject" Target="../embeddings/oleObject81.bin"/><Relationship Id="rId9" Type="http://schemas.openxmlformats.org/officeDocument/2006/relationships/slide" Target="slide40.xml"/><Relationship Id="rId14" Type="http://schemas.openxmlformats.org/officeDocument/2006/relationships/slide" Target="slide4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9.xml"/><Relationship Id="rId1" Type="http://schemas.openxmlformats.org/officeDocument/2006/relationships/tags" Target="../tags/tag134.xml"/><Relationship Id="rId5" Type="http://schemas.openxmlformats.org/officeDocument/2006/relationships/image" Target="../media/image1.emf"/><Relationship Id="rId4" Type="http://schemas.openxmlformats.org/officeDocument/2006/relationships/oleObject" Target="../embeddings/oleObject113.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chart" Target="../charts/chart3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image" Target="../media/image13.emf"/><Relationship Id="rId5" Type="http://schemas.openxmlformats.org/officeDocument/2006/relationships/oleObject" Target="../embeddings/oleObject114.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4.xml"/><Relationship Id="rId1" Type="http://schemas.openxmlformats.org/officeDocument/2006/relationships/tags" Target="../tags/tag137.xml"/><Relationship Id="rId6" Type="http://schemas.openxmlformats.org/officeDocument/2006/relationships/chart" Target="../charts/chart38.xml"/><Relationship Id="rId5" Type="http://schemas.openxmlformats.org/officeDocument/2006/relationships/image" Target="../media/image1.emf"/><Relationship Id="rId4" Type="http://schemas.openxmlformats.org/officeDocument/2006/relationships/oleObject" Target="../embeddings/oleObject115.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chart" Target="../charts/chart39.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image" Target="../media/image13.emf"/><Relationship Id="rId5" Type="http://schemas.openxmlformats.org/officeDocument/2006/relationships/oleObject" Target="../embeddings/oleObject92.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7.xml"/><Relationship Id="rId1" Type="http://schemas.openxmlformats.org/officeDocument/2006/relationships/tags" Target="../tags/tag140.xml"/><Relationship Id="rId5" Type="http://schemas.openxmlformats.org/officeDocument/2006/relationships/image" Target="../media/image1.emf"/><Relationship Id="rId4" Type="http://schemas.openxmlformats.org/officeDocument/2006/relationships/oleObject" Target="../embeddings/oleObject116.bin"/></Relationships>
</file>

<file path=ppt/slides/_rels/slide45.xml.rels><?xml version="1.0" encoding="UTF-8" standalone="yes"?>
<Relationships xmlns="http://schemas.openxmlformats.org/package/2006/relationships"><Relationship Id="rId8" Type="http://schemas.openxmlformats.org/officeDocument/2006/relationships/chart" Target="../charts/chart40.xml"/><Relationship Id="rId3" Type="http://schemas.openxmlformats.org/officeDocument/2006/relationships/slideLayout" Target="../slideLayouts/slideLayout74.xml"/><Relationship Id="rId7" Type="http://schemas.openxmlformats.org/officeDocument/2006/relationships/image" Target="../media/image11.jp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13.emf"/><Relationship Id="rId5" Type="http://schemas.openxmlformats.org/officeDocument/2006/relationships/oleObject" Target="../embeddings/oleObject117.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1.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4.emf"/><Relationship Id="rId5" Type="http://schemas.openxmlformats.org/officeDocument/2006/relationships/oleObject" Target="../embeddings/oleObject118.bin"/><Relationship Id="rId4"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2.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14.emf"/><Relationship Id="rId5" Type="http://schemas.openxmlformats.org/officeDocument/2006/relationships/oleObject" Target="../embeddings/oleObject119.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3.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14.emf"/><Relationship Id="rId5" Type="http://schemas.openxmlformats.org/officeDocument/2006/relationships/oleObject" Target="../embeddings/oleObject120.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4.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image" Target="../media/image14.emf"/><Relationship Id="rId5" Type="http://schemas.openxmlformats.org/officeDocument/2006/relationships/oleObject" Target="../embeddings/oleObject121.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3.xml"/><Relationship Id="rId1" Type="http://schemas.openxmlformats.org/officeDocument/2006/relationships/tags" Target="../tags/tag83.xml"/><Relationship Id="rId5" Type="http://schemas.openxmlformats.org/officeDocument/2006/relationships/image" Target="../media/image1.emf"/><Relationship Id="rId4" Type="http://schemas.openxmlformats.org/officeDocument/2006/relationships/oleObject" Target="../embeddings/oleObject82.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5.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image" Target="../media/image14.emf"/><Relationship Id="rId5" Type="http://schemas.openxmlformats.org/officeDocument/2006/relationships/oleObject" Target="../embeddings/oleObject122.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3.xml"/><Relationship Id="rId1" Type="http://schemas.openxmlformats.org/officeDocument/2006/relationships/tags" Target="../tags/tag153.xml"/><Relationship Id="rId5" Type="http://schemas.openxmlformats.org/officeDocument/2006/relationships/image" Target="../media/image1.emf"/><Relationship Id="rId4" Type="http://schemas.openxmlformats.org/officeDocument/2006/relationships/oleObject" Target="../embeddings/oleObject123.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3.xml"/><Relationship Id="rId1" Type="http://schemas.openxmlformats.org/officeDocument/2006/relationships/tags" Target="../tags/tag154.xml"/><Relationship Id="rId5" Type="http://schemas.openxmlformats.org/officeDocument/2006/relationships/image" Target="../media/image1.emf"/><Relationship Id="rId4" Type="http://schemas.openxmlformats.org/officeDocument/2006/relationships/oleObject" Target="../embeddings/oleObject124.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2.xml"/><Relationship Id="rId1" Type="http://schemas.openxmlformats.org/officeDocument/2006/relationships/tags" Target="../tags/tag155.xml"/><Relationship Id="rId5" Type="http://schemas.openxmlformats.org/officeDocument/2006/relationships/image" Target="../media/image1.emf"/><Relationship Id="rId4" Type="http://schemas.openxmlformats.org/officeDocument/2006/relationships/oleObject" Target="../embeddings/oleObject125.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2.xml"/><Relationship Id="rId1" Type="http://schemas.openxmlformats.org/officeDocument/2006/relationships/tags" Target="../tags/tag156.xml"/><Relationship Id="rId5" Type="http://schemas.openxmlformats.org/officeDocument/2006/relationships/image" Target="../media/image1.emf"/><Relationship Id="rId4" Type="http://schemas.openxmlformats.org/officeDocument/2006/relationships/oleObject" Target="../embeddings/oleObject126.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0.xml"/><Relationship Id="rId1" Type="http://schemas.openxmlformats.org/officeDocument/2006/relationships/tags" Target="../tags/tag157.xml"/><Relationship Id="rId5" Type="http://schemas.openxmlformats.org/officeDocument/2006/relationships/image" Target="../media/image1.emf"/><Relationship Id="rId4" Type="http://schemas.openxmlformats.org/officeDocument/2006/relationships/oleObject" Target="../embeddings/oleObject127.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6.xml"/><Relationship Id="rId1" Type="http://schemas.openxmlformats.org/officeDocument/2006/relationships/tags" Target="../tags/tag158.xml"/><Relationship Id="rId5" Type="http://schemas.openxmlformats.org/officeDocument/2006/relationships/image" Target="../media/image1.emf"/><Relationship Id="rId4" Type="http://schemas.openxmlformats.org/officeDocument/2006/relationships/oleObject" Target="../embeddings/oleObject128.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71.xml"/><Relationship Id="rId7" Type="http://schemas.openxmlformats.org/officeDocument/2006/relationships/chart" Target="../charts/chart1.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10.emf"/><Relationship Id="rId5" Type="http://schemas.openxmlformats.org/officeDocument/2006/relationships/oleObject" Target="../embeddings/oleObject8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74.xml"/><Relationship Id="rId1" Type="http://schemas.openxmlformats.org/officeDocument/2006/relationships/tags" Target="../tags/tag86.xml"/><Relationship Id="rId6" Type="http://schemas.openxmlformats.org/officeDocument/2006/relationships/image" Target="../media/image11.jpg"/><Relationship Id="rId5" Type="http://schemas.openxmlformats.org/officeDocument/2006/relationships/image" Target="../media/image1.emf"/><Relationship Id="rId4" Type="http://schemas.openxmlformats.org/officeDocument/2006/relationships/oleObject" Target="../embeddings/oleObject8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71.xml"/><Relationship Id="rId1" Type="http://schemas.openxmlformats.org/officeDocument/2006/relationships/tags" Target="../tags/tag87.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8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4.xml"/><Relationship Id="rId1" Type="http://schemas.openxmlformats.org/officeDocument/2006/relationships/tags" Target="../tags/tag88.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8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67153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Himmel, draußen, Pylon, Wolken enthält.&#10;&#10;Automatisch generierte Beschreibung">
            <a:extLst>
              <a:ext uri="{FF2B5EF4-FFF2-40B4-BE49-F238E27FC236}">
                <a16:creationId xmlns:a16="http://schemas.microsoft.com/office/drawing/2014/main" id="{082D93C0-1532-4E1F-94F3-A870A3653226}"/>
              </a:ext>
            </a:extLst>
          </p:cNvPr>
          <p:cNvPicPr>
            <a:picLocks noGrp="1" noChangeAspect="1"/>
          </p:cNvPicPr>
          <p:nvPr>
            <p:ph type="pic" sz="quarter" idx="16"/>
          </p:nvPr>
        </p:nvPicPr>
        <p:blipFill>
          <a:blip r:embed="rId6"/>
          <a:srcRect t="6176" b="6176"/>
          <a:stretch>
            <a:fillRect/>
          </a:stretch>
        </p:blipFill>
        <p:spPr>
          <a:xfrm>
            <a:off x="-3175" y="0"/>
            <a:ext cx="12172950" cy="5476875"/>
          </a:xfrm>
        </p:spPr>
      </p:pic>
      <p:sp>
        <p:nvSpPr>
          <p:cNvPr id="3" name="Textplatzhalter 2">
            <a:extLst>
              <a:ext uri="{FF2B5EF4-FFF2-40B4-BE49-F238E27FC236}">
                <a16:creationId xmlns:a16="http://schemas.microsoft.com/office/drawing/2014/main" id="{CD18952D-48AB-42A5-9CDF-82215B6DFFFA}"/>
              </a:ext>
            </a:extLst>
          </p:cNvPr>
          <p:cNvSpPr>
            <a:spLocks noGrp="1"/>
          </p:cNvSpPr>
          <p:nvPr>
            <p:ph type="body" sz="quarter" idx="19"/>
          </p:nvPr>
        </p:nvSpPr>
        <p:spPr/>
        <p:txBody>
          <a:bodyPr/>
          <a:lstStyle/>
          <a:p>
            <a:endParaRPr lang="de-DE" dirty="0"/>
          </a:p>
        </p:txBody>
      </p:sp>
      <p:sp>
        <p:nvSpPr>
          <p:cNvPr id="4" name="Textplatzhalter 3">
            <a:extLst>
              <a:ext uri="{FF2B5EF4-FFF2-40B4-BE49-F238E27FC236}">
                <a16:creationId xmlns:a16="http://schemas.microsoft.com/office/drawing/2014/main" id="{723A8F95-51BA-4C64-B1FD-B74CB44FEA06}"/>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D201B5A9-4F61-43F0-AA24-E5D42CDCDC40}"/>
              </a:ext>
            </a:extLst>
          </p:cNvPr>
          <p:cNvSpPr>
            <a:spLocks noGrp="1"/>
          </p:cNvSpPr>
          <p:nvPr>
            <p:ph type="ctrTitle"/>
          </p:nvPr>
        </p:nvSpPr>
        <p:spPr/>
        <p:txBody>
          <a:bodyPr vert="horz"/>
          <a:lstStyle/>
          <a:p>
            <a:r>
              <a:rPr lang="de-DE" dirty="0"/>
              <a:t>Energie, Rohstoffe, Preise</a:t>
            </a:r>
          </a:p>
        </p:txBody>
      </p:sp>
      <p:sp>
        <p:nvSpPr>
          <p:cNvPr id="6" name="Untertitel 5">
            <a:extLst>
              <a:ext uri="{FF2B5EF4-FFF2-40B4-BE49-F238E27FC236}">
                <a16:creationId xmlns:a16="http://schemas.microsoft.com/office/drawing/2014/main" id="{BC43FECC-011D-4E82-8445-E37CBDCA9725}"/>
              </a:ext>
            </a:extLst>
          </p:cNvPr>
          <p:cNvSpPr>
            <a:spLocks noGrp="1"/>
          </p:cNvSpPr>
          <p:nvPr>
            <p:ph type="subTitle" idx="1"/>
          </p:nvPr>
        </p:nvSpPr>
        <p:spPr/>
        <p:txBody>
          <a:bodyPr/>
          <a:lstStyle/>
          <a:p>
            <a:r>
              <a:rPr lang="de-DE" dirty="0"/>
              <a:t>Daten und Fakten</a:t>
            </a:r>
          </a:p>
        </p:txBody>
      </p:sp>
      <p:sp>
        <p:nvSpPr>
          <p:cNvPr id="7" name="Textplatzhalter 6">
            <a:extLst>
              <a:ext uri="{FF2B5EF4-FFF2-40B4-BE49-F238E27FC236}">
                <a16:creationId xmlns:a16="http://schemas.microsoft.com/office/drawing/2014/main" id="{5AE946FF-F351-4716-94E6-35C37AF08F10}"/>
              </a:ext>
            </a:extLst>
          </p:cNvPr>
          <p:cNvSpPr>
            <a:spLocks noGrp="1"/>
          </p:cNvSpPr>
          <p:nvPr>
            <p:ph type="body" sz="quarter" idx="21"/>
          </p:nvPr>
        </p:nvSpPr>
        <p:spPr/>
        <p:txBody>
          <a:bodyPr/>
          <a:lstStyle/>
          <a:p>
            <a:endParaRPr lang="de-DE" dirty="0"/>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4"/>
          </p:nvPr>
        </p:nvSpPr>
        <p:spPr/>
        <p:txBody>
          <a:bodyPr/>
          <a:lstStyle/>
          <a:p>
            <a:r>
              <a:rPr lang="de-DE" dirty="0"/>
              <a:t>Stand: Januar 2025</a:t>
            </a:r>
          </a:p>
        </p:txBody>
      </p:sp>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yelantsevv/stock.adobe.com</a:t>
            </a:r>
          </a:p>
        </p:txBody>
      </p:sp>
    </p:spTree>
    <p:extLst>
      <p:ext uri="{BB962C8B-B14F-4D97-AF65-F5344CB8AC3E}">
        <p14:creationId xmlns:p14="http://schemas.microsoft.com/office/powerpoint/2010/main" val="618327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solidFill>
            <a:srgbClr val="CCDBEA"/>
          </a:solidFill>
        </p:spPr>
        <p:txBody>
          <a:bodyPr vert="horz"/>
          <a:lstStyle/>
          <a:p>
            <a:r>
              <a:rPr lang="de-DE" dirty="0"/>
              <a:t>Erdgas und Strom sind wichtigste Energieträger in der Chemie- und Pharmaindustrie</a:t>
            </a:r>
          </a:p>
        </p:txBody>
      </p:sp>
      <p:sp>
        <p:nvSpPr>
          <p:cNvPr id="7" name="Inhaltsplatzhalter 6">
            <a:extLst>
              <a:ext uri="{FF2B5EF4-FFF2-40B4-BE49-F238E27FC236}">
                <a16:creationId xmlns:a16="http://schemas.microsoft.com/office/drawing/2014/main" id="{02C17874-DEA1-5EC4-530C-C815D731D8A7}"/>
              </a:ext>
            </a:extLst>
          </p:cNvPr>
          <p:cNvSpPr>
            <a:spLocks noGrp="1"/>
          </p:cNvSpPr>
          <p:nvPr>
            <p:ph idx="18"/>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20"/>
          </p:nvPr>
        </p:nvSpPr>
        <p:spPr/>
        <p:txBody>
          <a:bodyPr/>
          <a:lstStyle/>
          <a:p>
            <a:r>
              <a:rPr lang="de-DE" dirty="0"/>
              <a:t>In </a:t>
            </a:r>
            <a:r>
              <a:rPr lang="de-DE" dirty="0" err="1"/>
              <a:t>Terajoule</a:t>
            </a:r>
            <a:endParaRPr lang="de-DE" dirty="0"/>
          </a:p>
        </p:txBody>
      </p:sp>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43"/>
          </p:nvPr>
        </p:nvSpPr>
        <p:spPr/>
        <p:txBody>
          <a:bodyPr/>
          <a:lstStyle/>
          <a:p>
            <a:fld id="{B42D4303-B7FF-7540-9F33-74BBD7018147}" type="slidenum">
              <a:rPr lang="de-DE" smtClean="0"/>
              <a:pPr/>
              <a:t>10</a:t>
            </a:fld>
            <a:endParaRPr lang="de-DE" dirty="0"/>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a:t>
            </a:r>
            <a:r>
              <a:rPr lang="de-DE" dirty="0" err="1"/>
              <a:t>Destatis</a:t>
            </a:r>
            <a:r>
              <a:rPr lang="de-DE" dirty="0"/>
              <a:t>, VCI</a:t>
            </a:r>
          </a:p>
        </p:txBody>
      </p:sp>
      <p:sp>
        <p:nvSpPr>
          <p:cNvPr id="8" name="Textplatzhalter 7">
            <a:extLst>
              <a:ext uri="{FF2B5EF4-FFF2-40B4-BE49-F238E27FC236}">
                <a16:creationId xmlns:a16="http://schemas.microsoft.com/office/drawing/2014/main" id="{0D62D71D-8E4C-47C6-8721-5C59F357FF26}"/>
              </a:ext>
            </a:extLst>
          </p:cNvPr>
          <p:cNvSpPr>
            <a:spLocks noGrp="1"/>
          </p:cNvSpPr>
          <p:nvPr>
            <p:ph type="body" sz="quarter" idx="41"/>
          </p:nvPr>
        </p:nvSpPr>
        <p:spPr>
          <a:xfrm>
            <a:off x="3431704" y="6027329"/>
            <a:ext cx="6807958" cy="140686"/>
          </a:xfrm>
        </p:spPr>
        <p:txBody>
          <a:bodyPr/>
          <a:lstStyle/>
          <a:p>
            <a:r>
              <a:rPr lang="de-DE" dirty="0">
                <a:solidFill>
                  <a:srgbClr val="666666"/>
                </a:solidFill>
              </a:rPr>
              <a:t>Oh</a:t>
            </a:r>
            <a:r>
              <a:rPr lang="de-DE" sz="800" dirty="0">
                <a:solidFill>
                  <a:srgbClr val="666666"/>
                </a:solidFill>
              </a:rPr>
              <a:t>ne </a:t>
            </a:r>
            <a:r>
              <a:rPr lang="de-DE" dirty="0">
                <a:solidFill>
                  <a:srgbClr val="666666"/>
                </a:solidFill>
              </a:rPr>
              <a:t>stofflicher Einsatz; teilweise Doppelzählungen von Strom enthalten;</a:t>
            </a:r>
          </a:p>
          <a:p>
            <a:r>
              <a:rPr lang="de-DE" dirty="0">
                <a:solidFill>
                  <a:srgbClr val="666666"/>
                </a:solidFill>
              </a:rPr>
              <a:t>Sonstige Energieträger: sonstige Gase, Wasserstoff, Biogas, Industrieabfälle</a:t>
            </a:r>
          </a:p>
          <a:p>
            <a:r>
              <a:rPr lang="de-DE" dirty="0">
                <a:solidFill>
                  <a:srgbClr val="666666"/>
                </a:solidFill>
              </a:rPr>
              <a:t>Wärme: Bezug von Fernwärme, Heizwasser, Dampf</a:t>
            </a:r>
          </a:p>
          <a:p>
            <a:endParaRPr lang="de-DE" dirty="0">
              <a:solidFill>
                <a:srgbClr val="666666"/>
              </a:solidFill>
            </a:endParaRPr>
          </a:p>
        </p:txBody>
      </p:sp>
      <p:graphicFrame>
        <p:nvGraphicFramePr>
          <p:cNvPr id="13" name="Diagrammplatzhalter 12">
            <a:extLst>
              <a:ext uri="{FF2B5EF4-FFF2-40B4-BE49-F238E27FC236}">
                <a16:creationId xmlns:a16="http://schemas.microsoft.com/office/drawing/2014/main" id="{8D61B5DC-2B68-05B7-3156-E82213775B9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41354615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a:xfrm>
            <a:off x="0" y="1"/>
            <a:ext cx="12192000" cy="864000"/>
          </a:xfrm>
        </p:spPr>
        <p:txBody>
          <a:bodyPr vert="horz"/>
          <a:lstStyle/>
          <a:p>
            <a:r>
              <a:rPr lang="de-DE" dirty="0"/>
              <a:t>Chemie ist energieintensiv – Energiekrise lässt Anteile sinken</a:t>
            </a:r>
          </a:p>
        </p:txBody>
      </p:sp>
      <p:sp>
        <p:nvSpPr>
          <p:cNvPr id="4" name="Inhaltsplatzhalter 3">
            <a:extLst>
              <a:ext uri="{FF2B5EF4-FFF2-40B4-BE49-F238E27FC236}">
                <a16:creationId xmlns:a16="http://schemas.microsoft.com/office/drawing/2014/main" id="{FDB1D81D-D442-4E02-AE0C-326A99198CD1}"/>
              </a:ext>
            </a:extLst>
          </p:cNvPr>
          <p:cNvSpPr>
            <a:spLocks noGrp="1"/>
          </p:cNvSpPr>
          <p:nvPr>
            <p:ph type="body" sz="quarter" idx="24"/>
          </p:nvPr>
        </p:nvSpPr>
        <p:spPr>
          <a:xfrm>
            <a:off x="0" y="4587640"/>
            <a:ext cx="12179300" cy="1330325"/>
          </a:xfrm>
        </p:spPr>
        <p:txBody>
          <a:bodyPr anchor="ctr" anchorCtr="0"/>
          <a:lstStyle/>
          <a:p>
            <a:r>
              <a:rPr lang="de-DE" dirty="0"/>
              <a:t>7,6 Prozent des deutschen Endenergieverbrauchs entfällt auf die Chemie- und Pharmaindustrie – </a:t>
            </a:r>
            <a:br>
              <a:rPr lang="de-DE" dirty="0"/>
            </a:br>
            <a:r>
              <a:rPr lang="de-DE" dirty="0"/>
              <a:t>höher sind die Anteile bei den wichtigsten Energieträgern Erdgas und Strom. Im Vergleich zu 2022 (8,1%) und 2021 (8,8%) ist der Anteil erneut deutlich gesunken.</a:t>
            </a:r>
          </a:p>
          <a:p>
            <a:r>
              <a:rPr lang="de-DE" dirty="0"/>
              <a:t>Über ein Fünftel des Energieverbrauchs der Industrie insgesamt entfällt auf die Branche.</a:t>
            </a: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23"/>
          </p:nvPr>
        </p:nvSpPr>
        <p:spPr/>
        <p:txBody>
          <a:bodyPr/>
          <a:lstStyle/>
          <a:p>
            <a:fld id="{02CEFE82-39F2-4F47-8A0C-D5AB3496FA5C}" type="slidenum">
              <a:rPr lang="de-DE" smtClean="0"/>
              <a:pPr/>
              <a:t>11</a:t>
            </a:fld>
            <a:endParaRPr lang="de-DE" dirty="0"/>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407368" y="426639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Quellen: Destatis, VCI		Anmerkung: nur energetischer Verbrauch in der Chemie</a:t>
            </a:r>
          </a:p>
        </p:txBody>
      </p:sp>
      <p:graphicFrame>
        <p:nvGraphicFramePr>
          <p:cNvPr id="7" name="Inhaltsplatzhalter 14">
            <a:extLst>
              <a:ext uri="{FF2B5EF4-FFF2-40B4-BE49-F238E27FC236}">
                <a16:creationId xmlns:a16="http://schemas.microsoft.com/office/drawing/2014/main" id="{00000000-0008-0000-0200-000008000000}"/>
              </a:ext>
            </a:extLst>
          </p:cNvPr>
          <p:cNvGraphicFramePr>
            <a:graphicFrameLocks noGrp="1"/>
          </p:cNvGraphicFramePr>
          <p:nvPr>
            <p:ph sz="half" idx="1"/>
            <p:extLst>
              <p:ext uri="{D42A27DB-BD31-4B8C-83A1-F6EECF244321}">
                <p14:modId xmlns:p14="http://schemas.microsoft.com/office/powerpoint/2010/main" val="1057558695"/>
              </p:ext>
            </p:extLst>
          </p:nvPr>
        </p:nvGraphicFramePr>
        <p:xfrm>
          <a:off x="522288" y="1063625"/>
          <a:ext cx="5400675" cy="3302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Inhaltsplatzhalter 13">
            <a:extLst>
              <a:ext uri="{FF2B5EF4-FFF2-40B4-BE49-F238E27FC236}">
                <a16:creationId xmlns:a16="http://schemas.microsoft.com/office/drawing/2014/main" id="{00000000-0008-0000-0200-000009000000}"/>
              </a:ext>
            </a:extLst>
          </p:cNvPr>
          <p:cNvGraphicFramePr>
            <a:graphicFrameLocks noGrp="1"/>
          </p:cNvGraphicFramePr>
          <p:nvPr>
            <p:ph sz="half" idx="2"/>
            <p:extLst>
              <p:ext uri="{D42A27DB-BD31-4B8C-83A1-F6EECF244321}">
                <p14:modId xmlns:p14="http://schemas.microsoft.com/office/powerpoint/2010/main" val="2688028058"/>
              </p:ext>
            </p:extLst>
          </p:nvPr>
        </p:nvGraphicFramePr>
        <p:xfrm>
          <a:off x="6275388" y="1063625"/>
          <a:ext cx="5400675" cy="331152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4784309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Chemie verbraucht über ein Fünftel der Energie in der Industrie</a:t>
            </a:r>
          </a:p>
        </p:txBody>
      </p:sp>
      <p:sp>
        <p:nvSpPr>
          <p:cNvPr id="3" name="Textplatzhalter 2"/>
          <p:cNvSpPr>
            <a:spLocks noGrp="1"/>
          </p:cNvSpPr>
          <p:nvPr>
            <p:ph type="body" sz="quarter" idx="13"/>
          </p:nvPr>
        </p:nvSpPr>
        <p:spPr>
          <a:xfrm>
            <a:off x="521659" y="1060079"/>
            <a:ext cx="11154404" cy="288000"/>
          </a:xfrm>
        </p:spPr>
        <p:txBody>
          <a:bodyPr/>
          <a:lstStyle/>
          <a:p>
            <a:r>
              <a:rPr lang="de-DE" dirty="0"/>
              <a:t>Anteile der Chemie- und Pharmaindustrie am Energieverbrauch der Verarbeitenden Gewerbes</a:t>
            </a:r>
          </a:p>
        </p:txBody>
      </p:sp>
      <p:sp>
        <p:nvSpPr>
          <p:cNvPr id="4" name="Textplatzhalter 3"/>
          <p:cNvSpPr>
            <a:spLocks noGrp="1"/>
          </p:cNvSpPr>
          <p:nvPr>
            <p:ph type="body" sz="quarter" idx="19"/>
          </p:nvPr>
        </p:nvSpPr>
        <p:spPr>
          <a:xfrm>
            <a:off x="521659" y="1348079"/>
            <a:ext cx="11154404" cy="252000"/>
          </a:xfrm>
        </p:spPr>
        <p:txBody>
          <a:bodyPr/>
          <a:lstStyle/>
          <a:p>
            <a:r>
              <a:rPr lang="de-DE" dirty="0"/>
              <a:t>2023</a:t>
            </a:r>
          </a:p>
        </p:txBody>
      </p:sp>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a:xfrm>
            <a:off x="540069" y="5977438"/>
            <a:ext cx="5688000" cy="140686"/>
          </a:xfrm>
        </p:spPr>
        <p:txBody>
          <a:bodyPr/>
          <a:lstStyle/>
          <a:p>
            <a:r>
              <a:rPr lang="de-DE" dirty="0"/>
              <a:t>Quelle: Destatis, VCI</a:t>
            </a:r>
          </a:p>
        </p:txBody>
      </p:sp>
      <p:sp>
        <p:nvSpPr>
          <p:cNvPr id="17" name="Textplatzhalter 16">
            <a:extLst>
              <a:ext uri="{FF2B5EF4-FFF2-40B4-BE49-F238E27FC236}">
                <a16:creationId xmlns:a16="http://schemas.microsoft.com/office/drawing/2014/main" id="{DEEE8F84-1C5C-4101-AB9C-713D054488A2}"/>
              </a:ext>
            </a:extLst>
          </p:cNvPr>
          <p:cNvSpPr>
            <a:spLocks noGrp="1"/>
          </p:cNvSpPr>
          <p:nvPr>
            <p:ph type="body" sz="quarter" idx="41"/>
          </p:nvPr>
        </p:nvSpPr>
        <p:spPr/>
        <p:txBody>
          <a:bodyPr/>
          <a:lstStyle/>
          <a:p>
            <a:r>
              <a:rPr lang="de-DE" dirty="0"/>
              <a:t>Ohne stofflichen Einsatz</a:t>
            </a:r>
          </a:p>
          <a:p>
            <a:endParaRPr lang="de-DE" dirty="0"/>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extLst>
              <p:ext uri="{D42A27DB-BD31-4B8C-83A1-F6EECF244321}">
                <p14:modId xmlns:p14="http://schemas.microsoft.com/office/powerpoint/2010/main" val="36702126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Chemie setzt Energieträger auch stofflich ein</a:t>
            </a:r>
          </a:p>
        </p:txBody>
      </p:sp>
      <p:sp>
        <p:nvSpPr>
          <p:cNvPr id="7" name="Inhaltsplatzhalter 6">
            <a:extLst>
              <a:ext uri="{FF2B5EF4-FFF2-40B4-BE49-F238E27FC236}">
                <a16:creationId xmlns:a16="http://schemas.microsoft.com/office/drawing/2014/main" id="{F17801FF-251A-4CED-8E05-56C70C058586}"/>
              </a:ext>
            </a:extLst>
          </p:cNvPr>
          <p:cNvSpPr>
            <a:spLocks noGrp="1"/>
          </p:cNvSpPr>
          <p:nvPr>
            <p:ph idx="18"/>
          </p:nvPr>
        </p:nvSpPr>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4" name="Textplatzhalter 3"/>
          <p:cNvSpPr>
            <a:spLocks noGrp="1"/>
          </p:cNvSpPr>
          <p:nvPr>
            <p:ph type="body" sz="quarter" idx="20"/>
          </p:nvPr>
        </p:nvSpPr>
        <p:spPr/>
        <p:txBody>
          <a:bodyPr/>
          <a:lstStyle/>
          <a:p>
            <a:r>
              <a:rPr lang="de-DE" dirty="0"/>
              <a:t>Stofflicher/energetischer Einsatz von Mineralölprodukten bzw. Erdgas in der Chemie, 2023</a:t>
            </a:r>
          </a:p>
        </p:txBody>
      </p:sp>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43"/>
          </p:nvPr>
        </p:nvSpPr>
        <p:spPr/>
        <p:txBody>
          <a:bodyPr/>
          <a:lstStyle/>
          <a:p>
            <a:fld id="{B42D4303-B7FF-7540-9F33-74BBD7018147}" type="slidenum">
              <a:rPr lang="de-DE" smtClean="0"/>
              <a:pPr/>
              <a:t>13</a:t>
            </a:fld>
            <a:endParaRPr lang="de-DE" dirty="0"/>
          </a:p>
        </p:txBody>
      </p:sp>
      <p:sp>
        <p:nvSpPr>
          <p:cNvPr id="6" name="Textplatzhalter 5"/>
          <p:cNvSpPr>
            <a:spLocks noGrp="1"/>
          </p:cNvSpPr>
          <p:nvPr>
            <p:ph type="body" sz="quarter" idx="40"/>
          </p:nvPr>
        </p:nvSpPr>
        <p:spPr/>
        <p:txBody>
          <a:bodyPr/>
          <a:lstStyle/>
          <a:p>
            <a:r>
              <a:rPr lang="de-DE" dirty="0"/>
              <a:t>Quelle: Destatis, BAFA, VCI</a:t>
            </a:r>
          </a:p>
        </p:txBody>
      </p:sp>
      <p:sp>
        <p:nvSpPr>
          <p:cNvPr id="8" name="Textplatzhalter 7">
            <a:extLst>
              <a:ext uri="{FF2B5EF4-FFF2-40B4-BE49-F238E27FC236}">
                <a16:creationId xmlns:a16="http://schemas.microsoft.com/office/drawing/2014/main" id="{2C133C1A-A6D4-40E5-BA4E-8B4C0C153BDC}"/>
              </a:ext>
            </a:extLst>
          </p:cNvPr>
          <p:cNvSpPr>
            <a:spLocks noGrp="1"/>
          </p:cNvSpPr>
          <p:nvPr>
            <p:ph type="body" sz="quarter" idx="41"/>
          </p:nvPr>
        </p:nvSpPr>
        <p:spPr/>
        <p:txBody>
          <a:bodyPr/>
          <a:lstStyle/>
          <a:p>
            <a:endParaRPr lang="de-DE" dirty="0"/>
          </a:p>
        </p:txBody>
      </p:sp>
      <p:graphicFrame>
        <p:nvGraphicFramePr>
          <p:cNvPr id="12"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9"/>
            <p:extLst>
              <p:ext uri="{D42A27DB-BD31-4B8C-83A1-F6EECF244321}">
                <p14:modId xmlns:p14="http://schemas.microsoft.com/office/powerpoint/2010/main" val="283711639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28351558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0" name="Titel 2"/>
          <p:cNvSpPr>
            <a:spLocks noGrp="1"/>
          </p:cNvSpPr>
          <p:nvPr>
            <p:ph type="title"/>
          </p:nvPr>
        </p:nvSpPr>
        <p:spPr>
          <a:xfrm>
            <a:off x="0" y="1"/>
            <a:ext cx="12192000" cy="864000"/>
          </a:xfrm>
          <a:solidFill>
            <a:srgbClr val="CCDBEA"/>
          </a:solidFill>
        </p:spPr>
        <p:txBody>
          <a:bodyPr vert="horz"/>
          <a:lstStyle/>
          <a:p>
            <a:r>
              <a:rPr lang="de-DE" dirty="0"/>
              <a:t>Abgrenzung der Rohstoffbasis</a:t>
            </a:r>
          </a:p>
        </p:txBody>
      </p:sp>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14</a:t>
            </a:fld>
            <a:endParaRPr lang="de-DE" dirty="0"/>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rgbClr val="3080B2"/>
                </a:solidFill>
                <a:cs typeface="Arial" panose="020B0604020202020204" pitchFamily="34" charset="0"/>
              </a:rPr>
              <a:t>Kundenbranchen (Verpackung, Bau-, Automobilindustrie u.v.m.)</a:t>
            </a:r>
          </a:p>
        </p:txBody>
      </p:sp>
      <p:sp>
        <p:nvSpPr>
          <p:cNvPr id="45" name="Pfeil nach unten 44"/>
          <p:cNvSpPr/>
          <p:nvPr/>
        </p:nvSpPr>
        <p:spPr>
          <a:xfrm rot="10800000">
            <a:off x="4466348"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46" name="Pfeil nach unten 45"/>
          <p:cNvSpPr/>
          <p:nvPr/>
        </p:nvSpPr>
        <p:spPr>
          <a:xfrm rot="10800000">
            <a:off x="4663426"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1" name="Pfeil nach unten 90"/>
          <p:cNvSpPr/>
          <p:nvPr/>
        </p:nvSpPr>
        <p:spPr>
          <a:xfrm rot="10800000">
            <a:off x="8704155"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3" name="Pfeil nach unten 92"/>
          <p:cNvSpPr/>
          <p:nvPr/>
        </p:nvSpPr>
        <p:spPr>
          <a:xfrm rot="10800000">
            <a:off x="9626944"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4" name="Pfeil nach unten 93"/>
          <p:cNvSpPr/>
          <p:nvPr/>
        </p:nvSpPr>
        <p:spPr>
          <a:xfrm rot="10800000">
            <a:off x="9808379"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6" name="Pfeil nach unten 95"/>
          <p:cNvSpPr/>
          <p:nvPr/>
        </p:nvSpPr>
        <p:spPr>
          <a:xfrm rot="10800000">
            <a:off x="7761122"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958199"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938223"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9" name="Pfeil nach unten 98"/>
          <p:cNvSpPr/>
          <p:nvPr/>
        </p:nvSpPr>
        <p:spPr>
          <a:xfrm rot="10800000">
            <a:off x="6524972"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0" name="Pfeil nach unten 99"/>
          <p:cNvSpPr/>
          <p:nvPr/>
        </p:nvSpPr>
        <p:spPr>
          <a:xfrm rot="10800000">
            <a:off x="6706407"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1" name="Pfeil nach unten 100"/>
          <p:cNvSpPr/>
          <p:nvPr/>
        </p:nvSpPr>
        <p:spPr>
          <a:xfrm rot="10800000">
            <a:off x="6050341"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2" name="Pfeil nach unten 101"/>
          <p:cNvSpPr/>
          <p:nvPr/>
        </p:nvSpPr>
        <p:spPr>
          <a:xfrm rot="10800000">
            <a:off x="5333820"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420308"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4" name="Pfeil nach unten 103"/>
          <p:cNvSpPr/>
          <p:nvPr/>
        </p:nvSpPr>
        <p:spPr>
          <a:xfrm rot="10800000">
            <a:off x="9986477" y="1467538"/>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5" name="Pfeil nach unten 104"/>
          <p:cNvSpPr/>
          <p:nvPr/>
        </p:nvSpPr>
        <p:spPr>
          <a:xfrm rot="10800000">
            <a:off x="3157064"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rgbClr val="66666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rgbClr val="7B7B7B"/>
                </a:solidFill>
                <a:cs typeface="Arial" panose="020B0604020202020204" pitchFamily="34" charset="0"/>
              </a:rPr>
              <a:t>Chemie</a:t>
            </a:r>
          </a:p>
          <a:p>
            <a:pPr algn="ctr"/>
            <a:r>
              <a:rPr lang="de-DE" b="1" dirty="0">
                <a:solidFill>
                  <a:srgbClr val="7B7B7B"/>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rgbClr val="444444"/>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rgbClr val="444444"/>
                </a:solidFill>
                <a:cs typeface="Arial" panose="020B0604020202020204" pitchFamily="34" charset="0"/>
              </a:rPr>
              <a:t>Chemische und Pharmazeutische Industrie</a:t>
            </a:r>
            <a:endParaRPr lang="de-DE" sz="1100" b="1" dirty="0">
              <a:solidFill>
                <a:srgbClr val="444444"/>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rgbClr val="725A18"/>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rgbClr val="666666"/>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rgbClr val="166E7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rgbClr val="166E79"/>
                </a:solidFill>
                <a:cs typeface="Arial" panose="020B0604020202020204" pitchFamily="34" charset="0"/>
              </a:rPr>
              <a:t>Nachwachsende</a:t>
            </a:r>
            <a:r>
              <a:rPr lang="de-DE" sz="1700" b="1" dirty="0">
                <a:solidFill>
                  <a:schemeClr val="accent4"/>
                </a:solidFill>
                <a:cs typeface="Arial" panose="020B0604020202020204" pitchFamily="34" charset="0"/>
              </a:rPr>
              <a:t> Rohstoffe</a:t>
            </a:r>
          </a:p>
        </p:txBody>
      </p:sp>
      <p:sp>
        <p:nvSpPr>
          <p:cNvPr id="26" name="Rechteck 25"/>
          <p:cNvSpPr/>
          <p:nvPr/>
        </p:nvSpPr>
        <p:spPr>
          <a:xfrm>
            <a:off x="1366340" y="5446330"/>
            <a:ext cx="1185909"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rgbClr val="666666"/>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rgbClr val="666666"/>
                </a:solidFill>
                <a:cs typeface="Arial" panose="020B0604020202020204" pitchFamily="34" charset="0"/>
              </a:rPr>
              <a:t>Kohle</a:t>
            </a:r>
            <a:endParaRPr lang="de-DE" sz="1200" b="1" dirty="0">
              <a:solidFill>
                <a:srgbClr val="666666"/>
              </a:solidFill>
            </a:endParaRPr>
          </a:p>
        </p:txBody>
      </p:sp>
      <p:sp>
        <p:nvSpPr>
          <p:cNvPr id="32" name="Rechteck 31"/>
          <p:cNvSpPr/>
          <p:nvPr/>
        </p:nvSpPr>
        <p:spPr>
          <a:xfrm>
            <a:off x="8729641" y="5446330"/>
            <a:ext cx="1776006"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rgbClr val="666666"/>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rgbClr val="725A18"/>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rgbClr val="BE9528"/>
            </a:solidFill>
            <a:prstDash val="sysDash"/>
          </a:ln>
        </p:spPr>
        <p:style>
          <a:lnRef idx="1">
            <a:schemeClr val="accent1"/>
          </a:lnRef>
          <a:fillRef idx="0">
            <a:schemeClr val="accent1"/>
          </a:fillRef>
          <a:effectRef idx="0">
            <a:schemeClr val="accent1"/>
          </a:effectRef>
          <a:fontRef idx="minor">
            <a:schemeClr val="tx1"/>
          </a:fontRef>
        </p:style>
      </p:cxnSp>
      <p:cxnSp>
        <p:nvCxnSpPr>
          <p:cNvPr id="88" name="Gerade Verbindung 87"/>
          <p:cNvCxnSpPr/>
          <p:nvPr/>
        </p:nvCxnSpPr>
        <p:spPr>
          <a:xfrm>
            <a:off x="6096434" y="3225882"/>
            <a:ext cx="2369773" cy="2568"/>
          </a:xfrm>
          <a:prstGeom prst="line">
            <a:avLst/>
          </a:prstGeom>
          <a:ln w="28575">
            <a:solidFill>
              <a:srgbClr val="BE9528"/>
            </a:solidFill>
            <a:prstDash val="solid"/>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Salze, Phosphate,</a:t>
            </a:r>
          </a:p>
          <a:p>
            <a:pPr>
              <a:lnSpc>
                <a:spcPts val="1100"/>
              </a:lnSpc>
            </a:pPr>
            <a:r>
              <a:rPr lang="de-DE" sz="1000" b="1" i="1" dirty="0">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Pflanzliche Öle, tierische Fette</a:t>
            </a:r>
          </a:p>
          <a:p>
            <a:pPr>
              <a:lnSpc>
                <a:spcPts val="1100"/>
              </a:lnSpc>
            </a:pPr>
            <a:r>
              <a:rPr lang="de-DE" sz="1000" b="1" i="1" dirty="0">
                <a:cs typeface="Arial" panose="020B0604020202020204" pitchFamily="34" charset="0"/>
              </a:rPr>
              <a:t>Cellulose,</a:t>
            </a:r>
          </a:p>
          <a:p>
            <a:pPr>
              <a:lnSpc>
                <a:spcPts val="1100"/>
              </a:lnSpc>
            </a:pPr>
            <a:r>
              <a:rPr lang="de-DE" sz="1000" b="1" i="1" dirty="0">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rgbClr val="166E79"/>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4"/>
            </a:solidFill>
            <a:ln>
              <a:solidFill>
                <a:srgbClr val="166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4"/>
            </a:solidFill>
            <a:ln>
              <a:solidFill>
                <a:srgbClr val="166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rgbClr val="166E79"/>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rgbClr val="623C7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rgbClr val="623C7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rgbClr val="B22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rgbClr val="B2206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21889975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Titel 7"/>
          <p:cNvSpPr>
            <a:spLocks noGrp="1"/>
          </p:cNvSpPr>
          <p:nvPr>
            <p:ph type="title"/>
          </p:nvPr>
        </p:nvSpPr>
        <p:spPr>
          <a:solidFill>
            <a:srgbClr val="CCDBEA"/>
          </a:solidFill>
        </p:spPr>
        <p:txBody>
          <a:bodyPr vert="horz"/>
          <a:lstStyle/>
          <a:p>
            <a:r>
              <a:rPr lang="de-DE" dirty="0"/>
              <a:t>Rohstoffmix der Branche: Naphtha ist wichtigster Rohstoff der organischen Chemie</a:t>
            </a:r>
            <a:endParaRPr lang="de-DE" dirty="0">
              <a:solidFill>
                <a:srgbClr val="FF0000"/>
              </a:solidFill>
            </a:endParaRPr>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idx="18"/>
          </p:nvPr>
        </p:nvSpPr>
        <p:spPr/>
        <p:txBody>
          <a:bodyPr/>
          <a:lstStyle/>
          <a:p>
            <a:r>
              <a:rPr lang="de-DE" dirty="0"/>
              <a:t>Mineralölprodukte sind noch die wichtigsten Rohstoffe für die Produktion in der organischen Chemie.</a:t>
            </a:r>
          </a:p>
          <a:p>
            <a:r>
              <a:rPr lang="de-DE" dirty="0"/>
              <a:t>Nachwachsende Rohstoffe haben bisher einen Anteil von rund 16 Prozent. Sie gehen direkt in die Herstellung von z.B. Wasch- und Reinigungsmittel, Kosmetika, biobasierte Kunststoffe  und Pharmazeutika ein.</a:t>
            </a:r>
          </a:p>
        </p:txBody>
      </p:sp>
      <p:sp>
        <p:nvSpPr>
          <p:cNvPr id="2" name="Textplatzhalter 1"/>
          <p:cNvSpPr>
            <a:spLocks noGrp="1"/>
          </p:cNvSpPr>
          <p:nvPr>
            <p:ph type="body" sz="quarter" idx="13"/>
          </p:nvPr>
        </p:nvSpPr>
        <p:spPr/>
        <p:txBody>
          <a:bodyPr/>
          <a:lstStyle/>
          <a:p>
            <a:r>
              <a:rPr lang="de-DE" dirty="0"/>
              <a:t>Rohstoffeinsatz der Branche</a:t>
            </a:r>
          </a:p>
        </p:txBody>
      </p:sp>
      <p:sp>
        <p:nvSpPr>
          <p:cNvPr id="3" name="Textplatzhalter 2"/>
          <p:cNvSpPr>
            <a:spLocks noGrp="1"/>
          </p:cNvSpPr>
          <p:nvPr>
            <p:ph type="body" sz="quarter" idx="20"/>
          </p:nvPr>
        </p:nvSpPr>
        <p:spPr/>
        <p:txBody>
          <a:bodyPr/>
          <a:lstStyle/>
          <a:p>
            <a:r>
              <a:rPr lang="de-DE" dirty="0"/>
              <a:t>Rohstoffbasis der organischen Chemie in Deutschland, in Mio. Tonnen, Anteile in Prozent, 2023</a:t>
            </a: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43"/>
          </p:nvPr>
        </p:nvSpPr>
        <p:spPr/>
        <p:txBody>
          <a:bodyPr/>
          <a:lstStyle/>
          <a:p>
            <a:fld id="{B42D4303-B7FF-7540-9F33-74BBD7018147}" type="slidenum">
              <a:rPr lang="de-DE" smtClean="0"/>
              <a:pPr/>
              <a:t>15</a:t>
            </a:fld>
            <a:endParaRPr lang="de-DE" dirty="0"/>
          </a:p>
        </p:txBody>
      </p:sp>
      <p:sp>
        <p:nvSpPr>
          <p:cNvPr id="6" name="Inhaltsplatzhalter 5"/>
          <p:cNvSpPr>
            <a:spLocks noGrp="1"/>
          </p:cNvSpPr>
          <p:nvPr>
            <p:ph type="body" sz="quarter" idx="40"/>
          </p:nvPr>
        </p:nvSpPr>
        <p:spPr/>
        <p:txBody>
          <a:bodyPr/>
          <a:lstStyle/>
          <a:p>
            <a:r>
              <a:rPr lang="de-DE" dirty="0"/>
              <a:t>Quellen: Destatis, BAFA, FNR, VCI</a:t>
            </a:r>
          </a:p>
        </p:txBody>
      </p:sp>
      <p:sp>
        <p:nvSpPr>
          <p:cNvPr id="5" name="Textplatzhalter 4"/>
          <p:cNvSpPr>
            <a:spLocks noGrp="1"/>
          </p:cNvSpPr>
          <p:nvPr>
            <p:ph type="body" sz="quarter" idx="41"/>
          </p:nvPr>
        </p:nvSpPr>
        <p:spPr>
          <a:xfrm>
            <a:off x="5303912" y="5977438"/>
            <a:ext cx="4104144" cy="252000"/>
          </a:xfrm>
        </p:spPr>
        <p:txBody>
          <a:bodyPr/>
          <a:lstStyle/>
          <a:p>
            <a:r>
              <a:rPr lang="de-DE" dirty="0"/>
              <a:t>Basis: Tonnen Rohstoff, ohne anorganische Rohstoffe</a:t>
            </a:r>
          </a:p>
          <a:p>
            <a:r>
              <a:rPr lang="de-DE" dirty="0">
                <a:solidFill>
                  <a:srgbClr val="FF0000"/>
                </a:solidFill>
              </a:rPr>
              <a:t>Nachwachsende Rohstoffe: noch Schätzung</a:t>
            </a: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extLst>
              <p:ext uri="{D42A27DB-BD31-4B8C-83A1-F6EECF244321}">
                <p14:modId xmlns:p14="http://schemas.microsoft.com/office/powerpoint/2010/main" val="10701341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solidFill>
            <a:srgbClr val="CCDBEA"/>
          </a:solidFill>
        </p:spPr>
        <p:txBody>
          <a:bodyPr vert="horz"/>
          <a:lstStyle/>
          <a:p>
            <a:r>
              <a:rPr lang="de-DE" dirty="0"/>
              <a:t>Einsatz von Rohstoffen ist rückläufig</a:t>
            </a:r>
          </a:p>
        </p:txBody>
      </p:sp>
      <p:sp>
        <p:nvSpPr>
          <p:cNvPr id="7" name="Inhaltsplatzhalter 6">
            <a:extLst>
              <a:ext uri="{FF2B5EF4-FFF2-40B4-BE49-F238E27FC236}">
                <a16:creationId xmlns:a16="http://schemas.microsoft.com/office/drawing/2014/main" id="{2DD92C07-AC14-D2AC-C7C1-0F65ACAC3EA5}"/>
              </a:ext>
            </a:extLst>
          </p:cNvPr>
          <p:cNvSpPr>
            <a:spLocks noGrp="1"/>
          </p:cNvSpPr>
          <p:nvPr>
            <p:ph idx="18"/>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20"/>
          </p:nvPr>
        </p:nvSpPr>
        <p:spPr/>
        <p:txBody>
          <a:bodyPr/>
          <a:lstStyle/>
          <a:p>
            <a:r>
              <a:rPr lang="de-DE" dirty="0"/>
              <a:t>Index 2021=100</a:t>
            </a:r>
          </a:p>
        </p:txBody>
      </p:sp>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43"/>
          </p:nvPr>
        </p:nvSpPr>
        <p:spPr/>
        <p:txBody>
          <a:bodyPr/>
          <a:lstStyle/>
          <a:p>
            <a:fld id="{B42D4303-B7FF-7540-9F33-74BBD7018147}" type="slidenum">
              <a:rPr lang="de-DE" smtClean="0"/>
              <a:pPr/>
              <a:t>16</a:t>
            </a:fld>
            <a:endParaRPr lang="de-DE" dirty="0"/>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8" name="Textplatzhalter 7">
            <a:extLst>
              <a:ext uri="{FF2B5EF4-FFF2-40B4-BE49-F238E27FC236}">
                <a16:creationId xmlns:a16="http://schemas.microsoft.com/office/drawing/2014/main" id="{E4FA850B-012A-E65E-9DE1-4E94D82AE68B}"/>
              </a:ext>
            </a:extLst>
          </p:cNvPr>
          <p:cNvSpPr>
            <a:spLocks noGrp="1"/>
          </p:cNvSpPr>
          <p:nvPr>
            <p:ph type="body" sz="quarter" idx="41"/>
          </p:nvPr>
        </p:nvSpPr>
        <p:spPr/>
        <p:txBody>
          <a:bodyPr/>
          <a:lstStyle/>
          <a:p>
            <a:endParaRPr lang="de-DE" dirty="0"/>
          </a:p>
        </p:txBody>
      </p:sp>
      <p:graphicFrame>
        <p:nvGraphicFramePr>
          <p:cNvPr id="13" name="Diagrammplatzhalter 12">
            <a:extLst>
              <a:ext uri="{FF2B5EF4-FFF2-40B4-BE49-F238E27FC236}">
                <a16:creationId xmlns:a16="http://schemas.microsoft.com/office/drawing/2014/main" id="{AE440024-E22F-0899-B4CF-F70F27F9739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22861214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Textplatzhalter 12">
            <a:extLst>
              <a:ext uri="{FF2B5EF4-FFF2-40B4-BE49-F238E27FC236}">
                <a16:creationId xmlns:a16="http://schemas.microsoft.com/office/drawing/2014/main" id="{B222B8E4-CB58-4C42-9407-FFD0110A529F}"/>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lIns="0" tIns="0" rIns="0" bIns="0" rtlCol="0" anchor="t" anchorCtr="0">
            <a:normAutofit fontScale="90000"/>
          </a:bodyPr>
          <a:lstStyle/>
          <a:p>
            <a:r>
              <a:rPr lang="de-DE" dirty="0"/>
              <a:t>Preise und Kosten</a:t>
            </a:r>
          </a:p>
        </p:txBody>
      </p:sp>
      <p:sp>
        <p:nvSpPr>
          <p:cNvPr id="12" name="Untertitel 11">
            <a:extLst>
              <a:ext uri="{FF2B5EF4-FFF2-40B4-BE49-F238E27FC236}">
                <a16:creationId xmlns:a16="http://schemas.microsoft.com/office/drawing/2014/main" id="{00222514-0030-4DAE-908A-84F061422C5E}"/>
              </a:ext>
            </a:extLst>
          </p:cNvPr>
          <p:cNvSpPr>
            <a:spLocks noGrp="1"/>
          </p:cNvSpPr>
          <p:nvPr>
            <p:ph type="subTitle" idx="1"/>
          </p:nvPr>
        </p:nvSpPr>
        <p:spPr/>
        <p:txBody>
          <a:bodyPr/>
          <a:lstStyle/>
          <a:p>
            <a:endParaRPr lang="de-DE" dirty="0"/>
          </a:p>
        </p:txBody>
      </p:sp>
      <p:sp>
        <p:nvSpPr>
          <p:cNvPr id="15" name="Textplatzhalter 14">
            <a:extLst>
              <a:ext uri="{FF2B5EF4-FFF2-40B4-BE49-F238E27FC236}">
                <a16:creationId xmlns:a16="http://schemas.microsoft.com/office/drawing/2014/main" id="{2F0897E4-50CA-45DC-93F4-986CB42B07E0}"/>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59553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solidFill>
            <a:srgbClr val="D0E2E4"/>
          </a:solidFill>
        </p:spPr>
        <p:txBody>
          <a:bodyPr vert="horz"/>
          <a:lstStyle/>
          <a:p>
            <a:r>
              <a:rPr lang="de-DE" dirty="0"/>
              <a:t>Hohe Preisanstiege – besonders in den großen Mengenbändern</a:t>
            </a:r>
          </a:p>
        </p:txBody>
      </p:sp>
      <p:sp>
        <p:nvSpPr>
          <p:cNvPr id="5" name="Inhaltsplatzhalter 4">
            <a:extLst>
              <a:ext uri="{FF2B5EF4-FFF2-40B4-BE49-F238E27FC236}">
                <a16:creationId xmlns:a16="http://schemas.microsoft.com/office/drawing/2014/main" id="{5FE7969D-5293-C45E-906F-FFC9281A611C}"/>
              </a:ext>
            </a:extLst>
          </p:cNvPr>
          <p:cNvSpPr>
            <a:spLocks noGrp="1"/>
          </p:cNvSpPr>
          <p:nvPr>
            <p:ph idx="18"/>
          </p:nvPr>
        </p:nvSpPr>
        <p:spPr>
          <a:xfrm>
            <a:off x="7896200" y="1124744"/>
            <a:ext cx="3888432" cy="4788694"/>
          </a:xfrm>
        </p:spPr>
        <p:txBody>
          <a:bodyPr/>
          <a:lstStyle/>
          <a:p>
            <a:r>
              <a:rPr lang="de-DE" dirty="0"/>
              <a:t>Je geringer die Abnahmemenge an Gas, umso höher sind typischerweise die durchschnittlichen Preise.</a:t>
            </a:r>
          </a:p>
          <a:p>
            <a:r>
              <a:rPr lang="de-DE" dirty="0"/>
              <a:t>In der Energiekrise sind durch die Verknappung insbesondere die Preise für die großen Abnahmemengen – und damit die Preise für die meisten Chemieunternehmen – gestiegen.</a:t>
            </a:r>
          </a:p>
          <a:p>
            <a:r>
              <a:rPr lang="de-DE" dirty="0"/>
              <a:t>2023 normalisiert sich die Spreizung zwar wieder, aber das Niveau bleibt besonders bei den großen Abnahmemengen weit über dem Vorkrisenniveau. </a:t>
            </a:r>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20"/>
          </p:nvPr>
        </p:nvSpPr>
        <p:spPr/>
        <p:txBody>
          <a:bodyPr/>
          <a:lstStyle/>
          <a:p>
            <a:r>
              <a:rPr lang="de-DE"/>
              <a:t>Verschiedene Verbrauchsmengen, ct/kWh</a:t>
            </a:r>
            <a:endParaRPr lang="de-DE" dirty="0"/>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43"/>
          </p:nvPr>
        </p:nvSpPr>
        <p:spPr/>
        <p:txBody>
          <a:bodyPr/>
          <a:lstStyle/>
          <a:p>
            <a:fld id="{B42D4303-B7FF-7540-9F33-74BBD7018147}" type="slidenum">
              <a:rPr lang="de-DE" smtClean="0"/>
              <a:pPr/>
              <a:t>18</a:t>
            </a:fld>
            <a:endParaRPr lang="de-DE" dirty="0"/>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a:t>
            </a:r>
          </a:p>
        </p:txBody>
      </p:sp>
      <p:sp>
        <p:nvSpPr>
          <p:cNvPr id="6" name="Textplatzhalter 5">
            <a:extLst>
              <a:ext uri="{FF2B5EF4-FFF2-40B4-BE49-F238E27FC236}">
                <a16:creationId xmlns:a16="http://schemas.microsoft.com/office/drawing/2014/main" id="{8BDC6CDD-7FB8-51A0-2C16-13F3DC9186D1}"/>
              </a:ext>
            </a:extLst>
          </p:cNvPr>
          <p:cNvSpPr>
            <a:spLocks noGrp="1"/>
          </p:cNvSpPr>
          <p:nvPr>
            <p:ph type="body" sz="quarter" idx="41"/>
          </p:nvPr>
        </p:nvSpPr>
        <p:spPr>
          <a:xfrm>
            <a:off x="5591944" y="5977438"/>
            <a:ext cx="2129656" cy="125180"/>
          </a:xfrm>
        </p:spPr>
        <p:txBody>
          <a:bodyPr/>
          <a:lstStyle/>
          <a:p>
            <a:r>
              <a:rPr lang="de-DE" dirty="0"/>
              <a:t>Repräsentative Gaspreise, inkl. Steuern, ohne </a:t>
            </a:r>
            <a:r>
              <a:rPr lang="de-DE" dirty="0" err="1"/>
              <a:t>MWSt.</a:t>
            </a:r>
            <a:endParaRPr lang="de-DE" dirty="0"/>
          </a:p>
          <a:p>
            <a:endParaRPr lang="de-DE" dirty="0"/>
          </a:p>
        </p:txBody>
      </p:sp>
      <p:graphicFrame>
        <p:nvGraphicFramePr>
          <p:cNvPr id="17" name="Diagrammplatzhalter 16">
            <a:extLst>
              <a:ext uri="{FF2B5EF4-FFF2-40B4-BE49-F238E27FC236}">
                <a16:creationId xmlns:a16="http://schemas.microsoft.com/office/drawing/2014/main" id="{85AE8FEA-3E8A-4C00-AFBE-993D300E941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extLst>
              <p:ext uri="{D42A27DB-BD31-4B8C-83A1-F6EECF244321}">
                <p14:modId xmlns:p14="http://schemas.microsoft.com/office/powerpoint/2010/main" val="376443420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solidFill>
            <a:srgbClr val="D0E2E4"/>
          </a:solidFill>
        </p:spPr>
        <p:txBody>
          <a:bodyPr vert="horz"/>
          <a:lstStyle/>
          <a:p>
            <a:r>
              <a:rPr lang="de-DE" dirty="0"/>
              <a:t>Gaspreis in Deutschland höher als in wichtigen Wettbewerbsländern</a:t>
            </a:r>
          </a:p>
        </p:txBody>
      </p:sp>
      <p:sp>
        <p:nvSpPr>
          <p:cNvPr id="8" name="Inhaltsplatzhalter 7">
            <a:extLst>
              <a:ext uri="{FF2B5EF4-FFF2-40B4-BE49-F238E27FC236}">
                <a16:creationId xmlns:a16="http://schemas.microsoft.com/office/drawing/2014/main" id="{EEB2E376-05AE-8F7C-81FC-9EDF51CF8549}"/>
              </a:ext>
            </a:extLst>
          </p:cNvPr>
          <p:cNvSpPr>
            <a:spLocks noGrp="1"/>
          </p:cNvSpPr>
          <p:nvPr>
            <p:ph idx="18"/>
          </p:nvPr>
        </p:nvSpPr>
        <p:spPr>
          <a:xfrm>
            <a:off x="8079734" y="1743075"/>
            <a:ext cx="3600000" cy="4170363"/>
          </a:xfrm>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20"/>
          </p:nvPr>
        </p:nvSpPr>
        <p:spPr/>
        <p:txBody>
          <a:bodyPr/>
          <a:lstStyle/>
          <a:p>
            <a:r>
              <a:rPr lang="de-DE" dirty="0"/>
              <a:t>Gaspreis für die Industrie in ct/kWh</a:t>
            </a:r>
            <a:r>
              <a:rPr lang="de-DE" b="1" dirty="0"/>
              <a:t>, Verbrauch zwischen 100.000 GJ </a:t>
            </a:r>
            <a:r>
              <a:rPr lang="de-DE" b="1" dirty="0" err="1"/>
              <a:t>ibs</a:t>
            </a:r>
            <a:r>
              <a:rPr lang="de-DE" b="1" dirty="0"/>
              <a:t> 1 Mio. GJ</a:t>
            </a:r>
            <a:endParaRPr lang="de-DE" dirty="0"/>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43"/>
          </p:nvPr>
        </p:nvSpPr>
        <p:spPr/>
        <p:txBody>
          <a:bodyPr/>
          <a:lstStyle/>
          <a:p>
            <a:fld id="{B42D4303-B7FF-7540-9F33-74BBD7018147}" type="slidenum">
              <a:rPr lang="de-DE" smtClean="0"/>
              <a:pPr/>
              <a:t>19</a:t>
            </a:fld>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a:t>
            </a:r>
          </a:p>
        </p:txBody>
      </p:sp>
      <p:sp>
        <p:nvSpPr>
          <p:cNvPr id="12" name="Textplatzhalter 11">
            <a:extLst>
              <a:ext uri="{FF2B5EF4-FFF2-40B4-BE49-F238E27FC236}">
                <a16:creationId xmlns:a16="http://schemas.microsoft.com/office/drawing/2014/main" id="{00F413A8-D713-C4CC-9A0F-96FD5A0133F2}"/>
              </a:ext>
            </a:extLst>
          </p:cNvPr>
          <p:cNvSpPr>
            <a:spLocks noGrp="1"/>
          </p:cNvSpPr>
          <p:nvPr>
            <p:ph type="body" sz="quarter" idx="41"/>
          </p:nvPr>
        </p:nvSpPr>
        <p:spPr>
          <a:xfrm>
            <a:off x="5375920" y="5956729"/>
            <a:ext cx="2808000" cy="125180"/>
          </a:xfrm>
        </p:spPr>
        <p:txBody>
          <a:bodyPr/>
          <a:lstStyle/>
          <a:p>
            <a:r>
              <a:rPr lang="de-DE" dirty="0"/>
              <a:t>Repräsentative Gaspreise, inkl. Steuern, ohne </a:t>
            </a:r>
            <a:r>
              <a:rPr lang="de-DE" dirty="0" err="1"/>
              <a:t>MWSt.</a:t>
            </a:r>
            <a:endParaRPr lang="de-DE" dirty="0"/>
          </a:p>
          <a:p>
            <a:endParaRPr lang="de-DE" dirty="0"/>
          </a:p>
        </p:txBody>
      </p:sp>
      <p:graphicFrame>
        <p:nvGraphicFramePr>
          <p:cNvPr id="14"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41456915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1"/>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half" idx="1"/>
          </p:nvPr>
        </p:nvSpPr>
        <p:spPr/>
        <p:txBody>
          <a:bodyPr/>
          <a:lstStyle/>
          <a:p>
            <a:pPr marL="0" indent="0">
              <a:buNone/>
            </a:pPr>
            <a:r>
              <a:rPr lang="de-DE" b="1" dirty="0">
                <a:hlinkClick r:id="rId6" action="ppaction://hlinksldjump"/>
              </a:rPr>
              <a:t>Energieverbrauch und Rohstoffe</a:t>
            </a:r>
            <a:endParaRPr lang="de-DE" b="1" dirty="0"/>
          </a:p>
          <a:p>
            <a:r>
              <a:rPr lang="de-DE" dirty="0">
                <a:hlinkClick r:id="rId7" action="ppaction://hlinksldjump"/>
              </a:rPr>
              <a:t>Energieverbrauch nach Sektoren</a:t>
            </a:r>
            <a:r>
              <a:rPr lang="de-DE" dirty="0"/>
              <a:t>: Industrie und Verkehr gleich auf beim Energieverbrauch</a:t>
            </a:r>
          </a:p>
          <a:p>
            <a:r>
              <a:rPr lang="de-DE" dirty="0">
                <a:hlinkClick r:id="rId8" action="ppaction://hlinksldjump"/>
              </a:rPr>
              <a:t>Stromverbrauch nach Sektoren</a:t>
            </a:r>
            <a:r>
              <a:rPr lang="de-DE" dirty="0"/>
              <a:t>: Industrie ist der größte Verbraucher von Strom</a:t>
            </a:r>
          </a:p>
          <a:p>
            <a:r>
              <a:rPr lang="de-DE" dirty="0">
                <a:hlinkClick r:id="rId9" action="ppaction://hlinksldjump"/>
              </a:rPr>
              <a:t>Energieverbrauch der Branche</a:t>
            </a:r>
            <a:r>
              <a:rPr lang="de-DE" dirty="0"/>
              <a:t> nach Energieträger: Erdgas und Strom sind wichtigste Energieträger in der Chemie- und Pharmaindustrie</a:t>
            </a:r>
          </a:p>
          <a:p>
            <a:r>
              <a:rPr lang="de-DE" dirty="0">
                <a:hlinkClick r:id="rId10" action="ppaction://hlinksldjump"/>
              </a:rPr>
              <a:t>Anteile der Branche am Energieverbrauch</a:t>
            </a:r>
            <a:endParaRPr lang="de-DE" dirty="0"/>
          </a:p>
          <a:p>
            <a:r>
              <a:rPr lang="de-DE" dirty="0">
                <a:hlinkClick r:id="rId11" action="ppaction://hlinksldjump"/>
              </a:rPr>
              <a:t>Stofflicher und energetischer Einsatz</a:t>
            </a:r>
            <a:r>
              <a:rPr lang="de-DE" dirty="0"/>
              <a:t> von Energieträgern in der Branche</a:t>
            </a:r>
          </a:p>
          <a:p>
            <a:r>
              <a:rPr lang="de-DE" dirty="0">
                <a:hlinkClick r:id="rId12" action="ppaction://hlinksldjump"/>
              </a:rPr>
              <a:t>Rohstoffbasis</a:t>
            </a:r>
            <a:r>
              <a:rPr lang="de-DE" dirty="0"/>
              <a:t> der Branche</a:t>
            </a:r>
          </a:p>
          <a:p>
            <a:endParaRPr lang="de-DE" dirty="0"/>
          </a:p>
        </p:txBody>
      </p:sp>
    </p:spTree>
    <p:extLst>
      <p:ext uri="{BB962C8B-B14F-4D97-AF65-F5344CB8AC3E}">
        <p14:creationId xmlns:p14="http://schemas.microsoft.com/office/powerpoint/2010/main" val="2768503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75626151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D0E2E4"/>
          </a:solidFill>
        </p:spPr>
        <p:txBody>
          <a:bodyPr vert="horz"/>
          <a:lstStyle/>
          <a:p>
            <a:r>
              <a:rPr lang="de-DE" dirty="0"/>
              <a:t>Gaspreise in Europa stiegen besonders stark – Nachteile gegenüber Wettbewerbern</a:t>
            </a:r>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idx="18"/>
          </p:nvPr>
        </p:nvSpPr>
        <p:spPr/>
        <p:txBody>
          <a:bodyPr/>
          <a:lstStyle/>
          <a:p>
            <a:r>
              <a:rPr lang="de-DE" dirty="0"/>
              <a:t>Im Durchschnitt des Jahres 2024 betrug der Preisanstieg gegenüber 2020 in Europa 260 Prozent, in den USA 15 Prozent, in Japan 60 Prozent.</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4" name="Textplatzhalter 3"/>
          <p:cNvSpPr>
            <a:spLocks noGrp="1"/>
          </p:cNvSpPr>
          <p:nvPr>
            <p:ph type="body" sz="quarter" idx="20"/>
          </p:nvPr>
        </p:nvSpPr>
        <p:spPr/>
        <p:txBody>
          <a:bodyPr/>
          <a:lstStyle/>
          <a:p>
            <a:r>
              <a:rPr lang="de-DE" dirty="0"/>
              <a:t>Referenzpreise der Handelspunkte in Euro/MWh</a:t>
            </a: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43"/>
          </p:nvPr>
        </p:nvSpPr>
        <p:spPr/>
        <p:txBody>
          <a:bodyPr/>
          <a:lstStyle/>
          <a:p>
            <a:fld id="{B42D4303-B7FF-7540-9F33-74BBD7018147}" type="slidenum">
              <a:rPr lang="de-DE" smtClean="0"/>
              <a:pPr/>
              <a:t>20</a:t>
            </a:fld>
            <a:endParaRPr lang="de-DE" dirty="0"/>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16" name="Textplatzhalter 15">
            <a:extLst>
              <a:ext uri="{FF2B5EF4-FFF2-40B4-BE49-F238E27FC236}">
                <a16:creationId xmlns:a16="http://schemas.microsoft.com/office/drawing/2014/main" id="{A3DC768F-70C4-5EEB-2F97-589602062245}"/>
              </a:ext>
            </a:extLst>
          </p:cNvPr>
          <p:cNvSpPr>
            <a:spLocks noGrp="1"/>
          </p:cNvSpPr>
          <p:nvPr>
            <p:ph type="body" sz="quarter" idx="41"/>
          </p:nvPr>
        </p:nvSpPr>
        <p:spPr/>
        <p:txBody>
          <a:bodyPr/>
          <a:lstStyle/>
          <a:p>
            <a:endParaRPr lang="de-DE"/>
          </a:p>
        </p:txBody>
      </p:sp>
      <p:graphicFrame>
        <p:nvGraphicFramePr>
          <p:cNvPr id="11"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8047806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solidFill>
            <a:srgbClr val="D0E2E4"/>
          </a:solidFill>
        </p:spPr>
        <p:txBody>
          <a:bodyPr vert="horz"/>
          <a:lstStyle/>
          <a:p>
            <a:r>
              <a:rPr lang="de-DE" dirty="0"/>
              <a:t>Börsenstrompreise legten am Jahresende 2024 wieder deutlich zu</a:t>
            </a:r>
          </a:p>
        </p:txBody>
      </p:sp>
      <p:sp>
        <p:nvSpPr>
          <p:cNvPr id="2" name="Inhaltsplatzhalter 1">
            <a:extLst>
              <a:ext uri="{FF2B5EF4-FFF2-40B4-BE49-F238E27FC236}">
                <a16:creationId xmlns:a16="http://schemas.microsoft.com/office/drawing/2014/main" id="{BB861715-0BB5-42FB-B2D5-31C7442707F7}"/>
              </a:ext>
            </a:extLst>
          </p:cNvPr>
          <p:cNvSpPr>
            <a:spLocks noGrp="1"/>
          </p:cNvSpPr>
          <p:nvPr>
            <p:ph idx="18"/>
          </p:nvPr>
        </p:nvSpPr>
        <p:spPr>
          <a:xfrm>
            <a:off x="7968208" y="1743074"/>
            <a:ext cx="3960440" cy="3548653"/>
          </a:xfrm>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20"/>
          </p:nvPr>
        </p:nvSpPr>
        <p:spPr/>
        <p:txBody>
          <a:bodyPr/>
          <a:lstStyle/>
          <a:p>
            <a:r>
              <a:rPr lang="de-DE" dirty="0"/>
              <a:t>Wöchentlich, Day </a:t>
            </a:r>
            <a:r>
              <a:rPr lang="de-DE" dirty="0" err="1"/>
              <a:t>Ahead</a:t>
            </a:r>
            <a:r>
              <a:rPr lang="de-DE" dirty="0"/>
              <a:t> Auktion (volumengewichtet), in Euro/MWh</a:t>
            </a:r>
          </a:p>
        </p:txBody>
      </p:sp>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43"/>
          </p:nvPr>
        </p:nvSpPr>
        <p:spPr/>
        <p:txBody>
          <a:bodyPr/>
          <a:lstStyle/>
          <a:p>
            <a:fld id="{B42D4303-B7FF-7540-9F33-74BBD7018147}" type="slidenum">
              <a:rPr lang="de-DE" smtClean="0"/>
              <a:pPr/>
              <a:t>21</a:t>
            </a:fld>
            <a:endParaRPr lang="de-DE" dirty="0"/>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9" name="Textplatzhalter 8">
            <a:extLst>
              <a:ext uri="{FF2B5EF4-FFF2-40B4-BE49-F238E27FC236}">
                <a16:creationId xmlns:a16="http://schemas.microsoft.com/office/drawing/2014/main" id="{627B6A0D-059E-4BD0-9D17-D4BB75BF1666}"/>
              </a:ext>
            </a:extLst>
          </p:cNvPr>
          <p:cNvSpPr>
            <a:spLocks noGrp="1"/>
          </p:cNvSpPr>
          <p:nvPr>
            <p:ph type="body" sz="quarter" idx="41"/>
          </p:nvPr>
        </p:nvSpPr>
        <p:spPr>
          <a:xfrm>
            <a:off x="4913600" y="5977438"/>
            <a:ext cx="2808000" cy="125180"/>
          </a:xfrm>
        </p:spPr>
        <p:txBody>
          <a:bodyPr/>
          <a:lstStyle/>
          <a:p>
            <a:endParaRPr lang="de-DE" dirty="0"/>
          </a:p>
        </p:txBody>
      </p:sp>
      <p:graphicFrame>
        <p:nvGraphicFramePr>
          <p:cNvPr id="12" name="Diagrammplatzhalter 11">
            <a:extLst>
              <a:ext uri="{FF2B5EF4-FFF2-40B4-BE49-F238E27FC236}">
                <a16:creationId xmlns:a16="http://schemas.microsoft.com/office/drawing/2014/main" id="{DDDC963F-3A58-4EEF-9AD2-4E389D5D73AE}"/>
              </a:ext>
            </a:extLst>
          </p:cNvPr>
          <p:cNvGraphicFramePr>
            <a:graphicFrameLocks noGrp="1"/>
          </p:cNvGraphicFramePr>
          <p:nvPr>
            <p:ph type="chart" sz="quarter" idx="19"/>
            <p:extLst>
              <p:ext uri="{D42A27DB-BD31-4B8C-83A1-F6EECF244321}">
                <p14:modId xmlns:p14="http://schemas.microsoft.com/office/powerpoint/2010/main" val="180012923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59497089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solidFill>
            <a:srgbClr val="D0E2E4"/>
          </a:solidFill>
        </p:spPr>
        <p:txBody>
          <a:bodyPr vert="horz"/>
          <a:lstStyle/>
          <a:p>
            <a:r>
              <a:rPr lang="de-DE" dirty="0"/>
              <a:t>Beschaffung und Netzentgelte treiben inzwischen die Industriestrompreise</a:t>
            </a:r>
          </a:p>
        </p:txBody>
      </p:sp>
      <p:sp>
        <p:nvSpPr>
          <p:cNvPr id="5" name="Inhaltsplatzhalter 4">
            <a:extLst>
              <a:ext uri="{FF2B5EF4-FFF2-40B4-BE49-F238E27FC236}">
                <a16:creationId xmlns:a16="http://schemas.microsoft.com/office/drawing/2014/main" id="{776BA289-D0E3-42B0-84FA-93D18FEF3C1C}"/>
              </a:ext>
            </a:extLst>
          </p:cNvPr>
          <p:cNvSpPr>
            <a:spLocks noGrp="1"/>
          </p:cNvSpPr>
          <p:nvPr>
            <p:ph idx="18"/>
          </p:nvPr>
        </p:nvSpPr>
        <p:spPr>
          <a:xfrm>
            <a:off x="7896200" y="1124744"/>
            <a:ext cx="3888432" cy="4788694"/>
          </a:xfrm>
        </p:spPr>
        <p:txBody>
          <a:bodyPr/>
          <a:lstStyle/>
          <a:p>
            <a:r>
              <a:rPr lang="de-DE" dirty="0"/>
              <a:t>Inzwischen liegen die Industriestrompreise für kleine bis mittlere Abnahmemengen bei Neuabschlüssen insgesamt wieder auf alten Niveaus.</a:t>
            </a:r>
          </a:p>
          <a:p>
            <a:r>
              <a:rPr lang="de-DE" dirty="0"/>
              <a:t>Aber: Die Zusammensetzung hat sich geändert. Waren früher Abgaben und Steuern Preisetreiber, sind es heute die Netzentgelte und die Beschaffungskosten.</a:t>
            </a:r>
          </a:p>
          <a:p>
            <a:r>
              <a:rPr lang="de-DE" dirty="0"/>
              <a:t>Für die energieintensiven Industrien sind die Beschaffung und Netzentgelte die entscheidenden Preiskomponenten.</a:t>
            </a:r>
          </a:p>
          <a:p>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dirty="0"/>
              <a:t>Strompreis für die deutsche Industrie</a:t>
            </a:r>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20"/>
          </p:nvPr>
        </p:nvSpPr>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43"/>
          </p:nvPr>
        </p:nvSpPr>
        <p:spPr/>
        <p:txBody>
          <a:bodyPr/>
          <a:lstStyle/>
          <a:p>
            <a:fld id="{B42D4303-B7FF-7540-9F33-74BBD7018147}" type="slidenum">
              <a:rPr lang="de-DE" smtClean="0"/>
              <a:pPr/>
              <a:t>22</a:t>
            </a:fld>
            <a:endParaRPr lang="de-DE"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a:t>
            </a:r>
          </a:p>
        </p:txBody>
      </p:sp>
      <p:sp>
        <p:nvSpPr>
          <p:cNvPr id="6" name="Textplatzhalter 5">
            <a:extLst>
              <a:ext uri="{FF2B5EF4-FFF2-40B4-BE49-F238E27FC236}">
                <a16:creationId xmlns:a16="http://schemas.microsoft.com/office/drawing/2014/main" id="{27609630-2F34-4A87-A79E-48486F03B760}"/>
              </a:ext>
            </a:extLst>
          </p:cNvPr>
          <p:cNvSpPr>
            <a:spLocks noGrp="1"/>
          </p:cNvSpPr>
          <p:nvPr>
            <p:ph type="body" sz="quarter" idx="41"/>
          </p:nvPr>
        </p:nvSpPr>
        <p:spPr>
          <a:xfrm>
            <a:off x="5591944" y="5977438"/>
            <a:ext cx="2129656" cy="125180"/>
          </a:xfrm>
        </p:spPr>
        <p:txBody>
          <a:bodyPr/>
          <a:lstStyle/>
          <a:p>
            <a:r>
              <a:rPr lang="de-DE" dirty="0"/>
              <a:t>Die Preise unterscheiden sich von Eurostat (folgende Folien), da hier nur Neuabschlüsse eingehen und andere Mengenbänder verwendet werden.</a:t>
            </a:r>
          </a:p>
        </p:txBody>
      </p:sp>
      <p:graphicFrame>
        <p:nvGraphicFramePr>
          <p:cNvPr id="11" name="Diagrammplatzhalter 10">
            <a:extLst>
              <a:ext uri="{FF2B5EF4-FFF2-40B4-BE49-F238E27FC236}">
                <a16:creationId xmlns:a16="http://schemas.microsoft.com/office/drawing/2014/main" id="{B6D5AD8B-FB48-3EDC-7032-46B1AE7FFD70}"/>
              </a:ext>
            </a:extLst>
          </p:cNvPr>
          <p:cNvGraphicFramePr>
            <a:graphicFrameLocks noGrp="1"/>
          </p:cNvGraphicFramePr>
          <p:nvPr>
            <p:ph type="chart" sz="quarter" idx="19"/>
            <p:extLst>
              <p:ext uri="{D42A27DB-BD31-4B8C-83A1-F6EECF244321}">
                <p14:modId xmlns:p14="http://schemas.microsoft.com/office/powerpoint/2010/main" val="857008832"/>
              </p:ext>
            </p:extLst>
          </p:nvPr>
        </p:nvGraphicFramePr>
        <p:xfrm>
          <a:off x="522288" y="2060848"/>
          <a:ext cx="7199312" cy="385259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76654758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solidFill>
            <a:srgbClr val="D0E2E4"/>
          </a:solidFill>
        </p:spPr>
        <p:txBody>
          <a:bodyPr vert="horz"/>
          <a:lstStyle/>
          <a:p>
            <a:r>
              <a:rPr lang="de-DE" dirty="0"/>
              <a:t>Hohe Preisanstiege – besonders in den großen Mengenbändern</a:t>
            </a:r>
          </a:p>
        </p:txBody>
      </p:sp>
      <p:sp>
        <p:nvSpPr>
          <p:cNvPr id="5" name="Inhaltsplatzhalter 4">
            <a:extLst>
              <a:ext uri="{FF2B5EF4-FFF2-40B4-BE49-F238E27FC236}">
                <a16:creationId xmlns:a16="http://schemas.microsoft.com/office/drawing/2014/main" id="{776BA289-D0E3-42B0-84FA-93D18FEF3C1C}"/>
              </a:ext>
            </a:extLst>
          </p:cNvPr>
          <p:cNvSpPr>
            <a:spLocks noGrp="1"/>
          </p:cNvSpPr>
          <p:nvPr>
            <p:ph idx="18"/>
          </p:nvPr>
        </p:nvSpPr>
        <p:spPr>
          <a:xfrm>
            <a:off x="7896200" y="1124744"/>
            <a:ext cx="3888432" cy="4788694"/>
          </a:xfrm>
        </p:spPr>
        <p:txBody>
          <a:bodyPr/>
          <a:lstStyle/>
          <a:p>
            <a:r>
              <a:rPr lang="de-DE" dirty="0"/>
              <a:t>Je geringer die Abnahmemenge an Strom, umso höher sind typischerweise die durchschnittlichen Preise.</a:t>
            </a:r>
          </a:p>
          <a:p>
            <a:r>
              <a:rPr lang="de-DE" dirty="0"/>
              <a:t>In der Energiekrise sind durch die Verknappung insbesondere die Preise für die großen Abnahmemengen – und damit die Preise für die meisten Chemieunternehmen – gestiegen.</a:t>
            </a:r>
          </a:p>
          <a:p>
            <a:r>
              <a:rPr lang="de-DE" dirty="0"/>
              <a:t>2023 normalisiert sich die Spreizung zwar wieder, aber das Niveau bleibt besonders bei den großen Abnahmemengen weit über dem Vorkrisenniveau. </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20"/>
          </p:nvPr>
        </p:nvSpPr>
        <p:spPr/>
        <p:txBody>
          <a:bodyPr/>
          <a:lstStyle/>
          <a:p>
            <a:r>
              <a:rPr lang="de-DE"/>
              <a:t>Verschiedene Verbrauchsmengen, ct/kWh</a:t>
            </a:r>
            <a:endParaRPr lang="de-DE" dirty="0"/>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43"/>
          </p:nvPr>
        </p:nvSpPr>
        <p:spPr/>
        <p:txBody>
          <a:bodyPr/>
          <a:lstStyle/>
          <a:p>
            <a:fld id="{B42D4303-B7FF-7540-9F33-74BBD7018147}" type="slidenum">
              <a:rPr lang="de-DE" smtClean="0"/>
              <a:pPr/>
              <a:t>23</a:t>
            </a:fld>
            <a:endParaRPr lang="de-DE"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a:t>
            </a:r>
          </a:p>
        </p:txBody>
      </p:sp>
      <p:sp>
        <p:nvSpPr>
          <p:cNvPr id="6" name="Textplatzhalter 5">
            <a:extLst>
              <a:ext uri="{FF2B5EF4-FFF2-40B4-BE49-F238E27FC236}">
                <a16:creationId xmlns:a16="http://schemas.microsoft.com/office/drawing/2014/main" id="{27609630-2F34-4A87-A79E-48486F03B760}"/>
              </a:ext>
            </a:extLst>
          </p:cNvPr>
          <p:cNvSpPr>
            <a:spLocks noGrp="1"/>
          </p:cNvSpPr>
          <p:nvPr>
            <p:ph type="body" sz="quarter" idx="41"/>
          </p:nvPr>
        </p:nvSpPr>
        <p:spPr>
          <a:xfrm>
            <a:off x="5591944" y="5977438"/>
            <a:ext cx="2129656"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9"/>
            <p:extLst>
              <p:ext uri="{D42A27DB-BD31-4B8C-83A1-F6EECF244321}">
                <p14:modId xmlns:p14="http://schemas.microsoft.com/office/powerpoint/2010/main" val="397684836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extLst>
              <p:ext uri="{D42A27DB-BD31-4B8C-83A1-F6EECF244321}">
                <p14:modId xmlns:p14="http://schemas.microsoft.com/office/powerpoint/2010/main" val="18988298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46119CDD-7CD9-4AFD-AC97-2BE9D2412BBB}"/>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solidFill>
            <a:srgbClr val="D0E2E4"/>
          </a:solidFill>
        </p:spPr>
        <p:txBody>
          <a:bodyPr vert="horz"/>
          <a:lstStyle/>
          <a:p>
            <a:r>
              <a:rPr lang="de-DE" dirty="0"/>
              <a:t>Strompreis in Deutschland höher als in wichtigen Wettbewerbsländern</a:t>
            </a:r>
          </a:p>
        </p:txBody>
      </p:sp>
      <p:sp>
        <p:nvSpPr>
          <p:cNvPr id="8" name="Inhaltsplatzhalter 7">
            <a:extLst>
              <a:ext uri="{FF2B5EF4-FFF2-40B4-BE49-F238E27FC236}">
                <a16:creationId xmlns:a16="http://schemas.microsoft.com/office/drawing/2014/main" id="{28653F47-D323-2919-4A78-6E05BF1775CE}"/>
              </a:ext>
            </a:extLst>
          </p:cNvPr>
          <p:cNvSpPr>
            <a:spLocks noGrp="1"/>
          </p:cNvSpPr>
          <p:nvPr>
            <p:ph idx="18"/>
          </p:nvPr>
        </p:nvSpPr>
        <p:spPr>
          <a:xfrm>
            <a:off x="8079734" y="1743075"/>
            <a:ext cx="3600000" cy="4170363"/>
          </a:xfrm>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(unabhängiger von Energiekrise), Belgien und inzwischen auch wieder in Italien. </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20"/>
          </p:nvPr>
        </p:nvSpPr>
        <p:spPr/>
        <p:txBody>
          <a:bodyPr/>
          <a:lstStyle/>
          <a:p>
            <a:r>
              <a:rPr lang="de-DE" dirty="0"/>
              <a:t>Strompreis für die Industrie in ct/kWh,</a:t>
            </a:r>
            <a:r>
              <a:rPr lang="de-DE" b="1" dirty="0"/>
              <a:t> Verbrauch &gt; 150 GWh</a:t>
            </a:r>
            <a:r>
              <a:rPr lang="de-DE" dirty="0"/>
              <a:t>, 1. Halbjahr 2024</a:t>
            </a:r>
          </a:p>
          <a:p>
            <a:endParaRPr lang="de-DE" dirty="0"/>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43"/>
          </p:nvPr>
        </p:nvSpPr>
        <p:spPr/>
        <p:txBody>
          <a:bodyPr/>
          <a:lstStyle/>
          <a:p>
            <a:fld id="{B42D4303-B7FF-7540-9F33-74BBD7018147}" type="slidenum">
              <a:rPr lang="de-DE" smtClean="0"/>
              <a:pPr/>
              <a:t>24</a:t>
            </a:fld>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a:t>
            </a:r>
          </a:p>
        </p:txBody>
      </p:sp>
      <p:sp>
        <p:nvSpPr>
          <p:cNvPr id="12" name="Textplatzhalter 11">
            <a:extLst>
              <a:ext uri="{FF2B5EF4-FFF2-40B4-BE49-F238E27FC236}">
                <a16:creationId xmlns:a16="http://schemas.microsoft.com/office/drawing/2014/main" id="{2F7C66BA-068A-4277-E325-6CDA6164911D}"/>
              </a:ext>
            </a:extLst>
          </p:cNvPr>
          <p:cNvSpPr>
            <a:spLocks noGrp="1"/>
          </p:cNvSpPr>
          <p:nvPr>
            <p:ph type="body" sz="quarter" idx="41"/>
          </p:nvPr>
        </p:nvSpPr>
        <p:spPr>
          <a:xfrm>
            <a:off x="5375920" y="5956729"/>
            <a:ext cx="2808000"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3"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1276746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 als in der Vergangenheit</a:t>
            </a:r>
          </a:p>
        </p:txBody>
      </p:sp>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1"/>
          </p:nvPr>
        </p:nvSpPr>
        <p:spPr/>
        <p:txBody>
          <a:bodyPr/>
          <a:lstStyle/>
          <a:p>
            <a:fld id="{B42D4303-B7FF-7540-9F33-74BBD7018147}" type="slidenum">
              <a:rPr lang="de-DE" smtClean="0"/>
              <a:pPr/>
              <a:t>25</a:t>
            </a:fld>
            <a:endParaRPr lang="de-DE" dirty="0"/>
          </a:p>
        </p:txBody>
      </p:sp>
      <p:graphicFrame>
        <p:nvGraphicFramePr>
          <p:cNvPr id="6" name="Inhaltsplatzhalter 5">
            <a:extLst>
              <a:ext uri="{FF2B5EF4-FFF2-40B4-BE49-F238E27FC236}">
                <a16:creationId xmlns:a16="http://schemas.microsoft.com/office/drawing/2014/main" id="{11D1948C-DEAF-477E-8C5B-871BE905021F}"/>
              </a:ext>
            </a:extLst>
          </p:cNvPr>
          <p:cNvGraphicFramePr>
            <a:graphicFrameLocks noGrp="1"/>
          </p:cNvGraphicFramePr>
          <p:nvPr>
            <p:ph sz="half" idx="1"/>
          </p:nvPr>
        </p:nvGraphicFramePr>
        <p:xfrm>
          <a:off x="515938" y="1058863"/>
          <a:ext cx="5400675" cy="48593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Inhaltsplatzhalter 6">
            <a:extLst>
              <a:ext uri="{FF2B5EF4-FFF2-40B4-BE49-F238E27FC236}">
                <a16:creationId xmlns:a16="http://schemas.microsoft.com/office/drawing/2014/main" id="{09B20882-7F71-42E7-884A-B61676EE213C}"/>
              </a:ext>
            </a:extLst>
          </p:cNvPr>
          <p:cNvGraphicFramePr>
            <a:graphicFrameLocks noGrp="1"/>
          </p:cNvGraphicFramePr>
          <p:nvPr>
            <p:ph sz="half" idx="12"/>
          </p:nvPr>
        </p:nvGraphicFramePr>
        <p:xfrm>
          <a:off x="6275388" y="1058863"/>
          <a:ext cx="5400675" cy="4859337"/>
        </p:xfrm>
        <a:graphic>
          <a:graphicData uri="http://schemas.openxmlformats.org/drawingml/2006/chart">
            <c:chart xmlns:c="http://schemas.openxmlformats.org/drawingml/2006/chart" xmlns:r="http://schemas.openxmlformats.org/officeDocument/2006/relationships" r:id="rId6"/>
          </a:graphicData>
        </a:graphic>
      </p:graphicFrame>
      <p:sp>
        <p:nvSpPr>
          <p:cNvPr id="2" name="Textplatzhalter 5">
            <a:extLst>
              <a:ext uri="{FF2B5EF4-FFF2-40B4-BE49-F238E27FC236}">
                <a16:creationId xmlns:a16="http://schemas.microsoft.com/office/drawing/2014/main" id="{0F71FFEC-7BB8-CE3B-CCA2-C3307102290F}"/>
              </a:ext>
            </a:extLst>
          </p:cNvPr>
          <p:cNvSpPr txBox="1">
            <a:spLocks/>
          </p:cNvSpPr>
          <p:nvPr/>
        </p:nvSpPr>
        <p:spPr>
          <a:xfrm>
            <a:off x="515937" y="578408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Destatis, VCI</a:t>
            </a:r>
            <a:endParaRPr lang="de-DE" dirty="0"/>
          </a:p>
        </p:txBody>
      </p:sp>
    </p:spTree>
    <p:extLst>
      <p:ext uri="{BB962C8B-B14F-4D97-AF65-F5344CB8AC3E}">
        <p14:creationId xmlns:p14="http://schemas.microsoft.com/office/powerpoint/2010/main" val="303244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extLst>
              <p:ext uri="{D42A27DB-BD31-4B8C-83A1-F6EECF244321}">
                <p14:modId xmlns:p14="http://schemas.microsoft.com/office/powerpoint/2010/main" val="37255164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solidFill>
            <a:srgbClr val="CCD6DF"/>
          </a:solidFill>
        </p:spPr>
        <p:txBody>
          <a:bodyPr vert="horz"/>
          <a:lstStyle/>
          <a:p>
            <a:r>
              <a:rPr lang="de-DE" dirty="0"/>
              <a:t>Preistreiber Zertifikate-Handel</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43"/>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a:t>
            </a:r>
          </a:p>
        </p:txBody>
      </p:sp>
      <p:sp>
        <p:nvSpPr>
          <p:cNvPr id="8" name="Textplatzhalter 7">
            <a:extLst>
              <a:ext uri="{FF2B5EF4-FFF2-40B4-BE49-F238E27FC236}">
                <a16:creationId xmlns:a16="http://schemas.microsoft.com/office/drawing/2014/main" id="{D9C6C0D8-752E-0966-5740-CB373F180B84}"/>
              </a:ext>
            </a:extLst>
          </p:cNvPr>
          <p:cNvSpPr>
            <a:spLocks noGrp="1"/>
          </p:cNvSpPr>
          <p:nvPr>
            <p:ph type="body" sz="quarter" idx="41"/>
          </p:nvPr>
        </p:nvSpPr>
        <p:spPr/>
        <p:txBody>
          <a:bodyPr/>
          <a:lstStyle/>
          <a:p>
            <a:endParaRPr lang="de-DE"/>
          </a:p>
        </p:txBody>
      </p:sp>
      <p:graphicFrame>
        <p:nvGraphicFramePr>
          <p:cNvPr id="9" name="Diagrammplatzhalter 8">
            <a:extLst>
              <a:ext uri="{FF2B5EF4-FFF2-40B4-BE49-F238E27FC236}">
                <a16:creationId xmlns:a16="http://schemas.microsoft.com/office/drawing/2014/main" id="{03488CE5-566A-8FE0-33E0-8BB9996D71BB}"/>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02519503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125954" name="Rectangle 2"/>
          <p:cNvSpPr>
            <a:spLocks noGrp="1" noChangeArrowheads="1"/>
          </p:cNvSpPr>
          <p:nvPr>
            <p:ph type="title"/>
          </p:nvPr>
        </p:nvSpPr>
        <p:spPr>
          <a:solidFill>
            <a:srgbClr val="D0E2E4"/>
          </a:solidFill>
        </p:spPr>
        <p:txBody>
          <a:bodyPr vert="horz"/>
          <a:lstStyle/>
          <a:p>
            <a:r>
              <a:rPr lang="de-DE" dirty="0"/>
              <a:t>Rohölpreis auf hohem Niveau – bei hohen Unsicherheiten</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7" name="Textplatzhalter 6"/>
          <p:cNvSpPr>
            <a:spLocks noGrp="1"/>
          </p:cNvSpPr>
          <p:nvPr>
            <p:ph type="body" sz="quarter" idx="20"/>
          </p:nvPr>
        </p:nvSpPr>
        <p:spPr/>
        <p:txBody>
          <a:bodyPr>
            <a:noAutofit/>
          </a:bodyPr>
          <a:lstStyle/>
          <a:p>
            <a:r>
              <a:rPr lang="de-DE" dirty="0"/>
              <a:t>in US-Dollar/Barrel Brent, Veränderung </a:t>
            </a:r>
            <a:r>
              <a:rPr lang="de-DE" dirty="0" err="1"/>
              <a:t>ggü</a:t>
            </a:r>
            <a:r>
              <a:rPr lang="de-DE" dirty="0"/>
              <a:t>. Vorjahr in Prozent</a:t>
            </a: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43"/>
          </p:nvPr>
        </p:nvSpPr>
        <p:spPr/>
        <p:txBody>
          <a:bodyPr/>
          <a:lstStyle/>
          <a:p>
            <a:fld id="{B42D4303-B7FF-7540-9F33-74BBD7018147}" type="slidenum">
              <a:rPr lang="de-DE" smtClean="0"/>
              <a:pPr/>
              <a:t>27</a:t>
            </a:fld>
            <a:endParaRPr lang="de-DE" dirty="0"/>
          </a:p>
        </p:txBody>
      </p:sp>
      <p:sp>
        <p:nvSpPr>
          <p:cNvPr id="9" name="Textplatzhalter 8"/>
          <p:cNvSpPr>
            <a:spLocks noGrp="1"/>
          </p:cNvSpPr>
          <p:nvPr>
            <p:ph type="body" sz="quarter" idx="40"/>
          </p:nvPr>
        </p:nvSpPr>
        <p:spPr/>
        <p:txBody>
          <a:bodyPr/>
          <a:lstStyle/>
          <a:p>
            <a:r>
              <a:rPr lang="de-DE" dirty="0"/>
              <a:t>Quelle: FERI</a:t>
            </a:r>
          </a:p>
        </p:txBody>
      </p:sp>
      <p:sp>
        <p:nvSpPr>
          <p:cNvPr id="14" name="Textplatzhalter 13">
            <a:extLst>
              <a:ext uri="{FF2B5EF4-FFF2-40B4-BE49-F238E27FC236}">
                <a16:creationId xmlns:a16="http://schemas.microsoft.com/office/drawing/2014/main" id="{C301DBA0-47B7-0380-7B0E-5F4F3642E7FA}"/>
              </a:ext>
            </a:extLst>
          </p:cNvPr>
          <p:cNvSpPr>
            <a:spLocks noGrp="1"/>
          </p:cNvSpPr>
          <p:nvPr>
            <p:ph type="body" sz="quarter" idx="41"/>
          </p:nvPr>
        </p:nvSpPr>
        <p:spPr/>
        <p:txBody>
          <a:bodyPr/>
          <a:lstStyle/>
          <a:p>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idx="18"/>
          </p:nvPr>
        </p:nvSpPr>
        <p:spPr/>
        <p:txBody>
          <a:bodyPr/>
          <a:lstStyle/>
          <a:p>
            <a:pPr marL="0" indent="0">
              <a:buNone/>
            </a:pPr>
            <a:r>
              <a:rPr lang="de-DE" dirty="0"/>
              <a:t>Gegenläufige Effekte:</a:t>
            </a:r>
          </a:p>
          <a:p>
            <a:r>
              <a:rPr lang="de-DE" dirty="0"/>
              <a:t>schwache weltweite Nachfrage lässt Ölpreis sinken</a:t>
            </a:r>
          </a:p>
          <a:p>
            <a:r>
              <a:rPr lang="de-DE" dirty="0"/>
              <a:t>OPEC-Förderkürzung und Krieg im Nahen Osten lässt Preise steigen</a:t>
            </a:r>
          </a:p>
          <a:p>
            <a:r>
              <a:rPr lang="de-DE" dirty="0"/>
              <a:t>Anfang 2025 starker Preisanstieg auf zuletzt rund 80 US-Dollar/Barrel: mögliche schärfere Sanktionen gegen Iran/Russland und Zweifel an Ausweitung der US-Ölförderung </a:t>
            </a:r>
            <a:r>
              <a:rPr lang="de-DE"/>
              <a:t>treiben Preise</a:t>
            </a:r>
            <a:endParaRPr lang="de-DE" dirty="0"/>
          </a:p>
        </p:txBody>
      </p:sp>
      <p:graphicFrame>
        <p:nvGraphicFramePr>
          <p:cNvPr id="10"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D0E2E4"/>
          </a:solidFill>
        </p:spPr>
        <p:txBody>
          <a:bodyPr vert="horz"/>
          <a:lstStyle/>
          <a:p>
            <a:r>
              <a:rPr lang="de-DE" dirty="0"/>
              <a:t>Mit dem Rohölpreis verändern sich auch die Preise für Rohbenzin</a:t>
            </a:r>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idx="18"/>
          </p:nvPr>
        </p:nvSpPr>
        <p:spPr/>
        <p:txBody>
          <a:bodyPr/>
          <a:lstStyle/>
          <a:p>
            <a:r>
              <a:rPr lang="de-DE" dirty="0"/>
              <a:t>Die Preise für Naphtha, dem wichtigsten Rohstoff in der Chemie, folgen dem Rohölpreistrend.</a:t>
            </a:r>
          </a:p>
          <a:p>
            <a:r>
              <a:rPr lang="de-DE" dirty="0"/>
              <a:t>Die Einbrüche der Corona-Krise wurden bereits mehr als wettgemacht. </a:t>
            </a:r>
          </a:p>
        </p:txBody>
      </p:sp>
      <p:sp>
        <p:nvSpPr>
          <p:cNvPr id="3" name="Textplatzhalter 2"/>
          <p:cNvSpPr>
            <a:spLocks noGrp="1"/>
          </p:cNvSpPr>
          <p:nvPr>
            <p:ph type="body" sz="quarter" idx="13"/>
          </p:nvPr>
        </p:nvSpPr>
        <p:spPr/>
        <p:txBody>
          <a:bodyPr/>
          <a:lstStyle/>
          <a:p>
            <a:r>
              <a:rPr lang="de-DE" dirty="0" err="1"/>
              <a:t>Naphthapreise</a:t>
            </a:r>
            <a:endParaRPr lang="de-DE" dirty="0"/>
          </a:p>
        </p:txBody>
      </p:sp>
      <p:sp>
        <p:nvSpPr>
          <p:cNvPr id="4" name="Textplatzhalter 3"/>
          <p:cNvSpPr>
            <a:spLocks noGrp="1"/>
          </p:cNvSpPr>
          <p:nvPr>
            <p:ph type="body" sz="quarter" idx="20"/>
          </p:nvPr>
        </p:nvSpPr>
        <p:spPr/>
        <p:txBody>
          <a:bodyPr/>
          <a:lstStyle/>
          <a:p>
            <a:r>
              <a:rPr lang="de-DE" dirty="0"/>
              <a:t>in Euro und Veränderung geg. Vorjahr in Prozent </a:t>
            </a: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43"/>
          </p:nvPr>
        </p:nvSpPr>
        <p:spPr/>
        <p:txBody>
          <a:bodyPr/>
          <a:lstStyle/>
          <a:p>
            <a:fld id="{B42D4303-B7FF-7540-9F33-74BBD7018147}" type="slidenum">
              <a:rPr lang="de-DE" smtClean="0"/>
              <a:pPr/>
              <a:t>28</a:t>
            </a:fld>
            <a:endParaRPr lang="de-DE" dirty="0"/>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14" name="Textplatzhalter 13">
            <a:extLst>
              <a:ext uri="{FF2B5EF4-FFF2-40B4-BE49-F238E27FC236}">
                <a16:creationId xmlns:a16="http://schemas.microsoft.com/office/drawing/2014/main" id="{BF730161-1244-48C0-B222-7425EE0AEAF4}"/>
              </a:ext>
            </a:extLst>
          </p:cNvPr>
          <p:cNvSpPr>
            <a:spLocks noGrp="1"/>
          </p:cNvSpPr>
          <p:nvPr>
            <p:ph type="body" sz="quarter" idx="41"/>
          </p:nvPr>
        </p:nvSpPr>
        <p:spPr/>
        <p:txBody>
          <a:bodyPr/>
          <a:lstStyle/>
          <a:p>
            <a:endParaRPr lang="de-DE"/>
          </a:p>
        </p:txBody>
      </p:sp>
      <p:graphicFrame>
        <p:nvGraphicFramePr>
          <p:cNvPr id="11"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9702159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solidFill>
            <a:schemeClr val="bg2"/>
          </a:solidFill>
        </p:spPr>
        <p:txBody>
          <a:bodyPr vert="horz"/>
          <a:lstStyle/>
          <a:p>
            <a:r>
              <a:rPr lang="de-DE" dirty="0"/>
              <a:t>Energiekosten bleiben hoch</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43"/>
          </p:nvPr>
        </p:nvSpPr>
        <p:spPr/>
        <p:txBody>
          <a:bodyPr/>
          <a:lstStyle/>
          <a:p>
            <a:fld id="{B42D4303-B7FF-7540-9F33-74BBD7018147}" type="slidenum">
              <a:rPr lang="de-DE" smtClean="0"/>
              <a:pPr/>
              <a:t>29</a:t>
            </a:fld>
            <a:endParaRPr lang="de-DE" dirty="0"/>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a:t>Quelle: FERI, Destatis, eigene Berechnungen</a:t>
            </a:r>
            <a:endParaRPr lang="de-DE" dirty="0"/>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1"/>
          </p:nvPr>
        </p:nvSpPr>
        <p:spPr/>
        <p:txBody>
          <a:bodyPr/>
          <a:lstStyle/>
          <a:p>
            <a:r>
              <a:rPr lang="de-DE"/>
              <a:t>Quelle: FERI, Destatis, eigene Berechnungen</a:t>
            </a:r>
            <a:endParaRPr lang="de-DE" dirty="0"/>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5"/>
          </p:nvPr>
        </p:nvSpPr>
        <p:spPr/>
        <p:txBody>
          <a:bodyPr/>
          <a:lstStyle/>
          <a:p>
            <a:r>
              <a:rPr lang="de-DE" dirty="0"/>
              <a:t>Energiekosten der Chemie in D</a:t>
            </a:r>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6"/>
          </p:nvPr>
        </p:nvSpPr>
        <p:spPr/>
        <p:txBody>
          <a:bodyPr/>
          <a:lstStyle/>
          <a:p>
            <a:r>
              <a:rPr lang="de-DE" dirty="0"/>
              <a:t>Index 2021=100</a:t>
            </a:r>
          </a:p>
        </p:txBody>
      </p:sp>
      <p:graphicFrame>
        <p:nvGraphicFramePr>
          <p:cNvPr id="14" name="Diagrammplatzhalter 13">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16">
            <a:extLst>
              <a:ext uri="{FF2B5EF4-FFF2-40B4-BE49-F238E27FC236}">
                <a16:creationId xmlns:a16="http://schemas.microsoft.com/office/drawing/2014/main" id="{706A0163-C93F-4E7E-8213-2D3D7194B8C1}"/>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4103502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1"/>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half" idx="1"/>
          </p:nvPr>
        </p:nvSpPr>
        <p:spPr/>
        <p:txBody>
          <a:bodyPr/>
          <a:lstStyle/>
          <a:p>
            <a:pPr marL="0" indent="0">
              <a:buNone/>
            </a:pPr>
            <a:r>
              <a:rPr lang="de-DE" b="1" dirty="0">
                <a:hlinkClick r:id="rId6" action="ppaction://hlinksldjump"/>
              </a:rPr>
              <a:t>Preise und Kosten</a:t>
            </a:r>
            <a:endParaRPr lang="de-DE" b="1" dirty="0"/>
          </a:p>
          <a:p>
            <a:r>
              <a:rPr lang="de-DE" dirty="0">
                <a:hlinkClick r:id="rId7" action="ppaction://hlinksldjump"/>
              </a:rPr>
              <a:t>Gaspreise</a:t>
            </a:r>
            <a:r>
              <a:rPr lang="de-DE" dirty="0"/>
              <a:t>: Preise für industrielle Verbraucher nach Verbrauchsmengen, internationaler und europäischer Vergleich</a:t>
            </a:r>
          </a:p>
          <a:p>
            <a:r>
              <a:rPr lang="de-DE" dirty="0">
                <a:hlinkClick r:id="rId8" action="ppaction://hlinksldjump"/>
              </a:rPr>
              <a:t>Strompreise: </a:t>
            </a:r>
            <a:r>
              <a:rPr lang="de-DE" dirty="0"/>
              <a:t>Börsenstrompreis, Zusammensetzung des Industriestrompreises in Deutschland, Industriestrompreise nach Verbrauchsmengen, Industriestrompreise im internationalen und europäischen Vergleich </a:t>
            </a:r>
          </a:p>
          <a:p>
            <a:r>
              <a:rPr lang="de-DE" dirty="0">
                <a:hlinkClick r:id="rId9" action="ppaction://hlinksldjump"/>
              </a:rPr>
              <a:t>Erzeugerpreise</a:t>
            </a:r>
            <a:r>
              <a:rPr lang="de-DE" dirty="0"/>
              <a:t> für Gas und Strom für die Industrie</a:t>
            </a:r>
          </a:p>
          <a:p>
            <a:r>
              <a:rPr lang="de-DE" dirty="0">
                <a:hlinkClick r:id="rId10" action="ppaction://hlinksldjump"/>
              </a:rPr>
              <a:t>CO2-Preis</a:t>
            </a:r>
            <a:endParaRPr lang="de-DE" dirty="0"/>
          </a:p>
          <a:p>
            <a:r>
              <a:rPr lang="de-DE" dirty="0">
                <a:hlinkClick r:id="rId11" action="ppaction://hlinksldjump"/>
              </a:rPr>
              <a:t>Rohölpreis</a:t>
            </a:r>
            <a:r>
              <a:rPr lang="de-DE" dirty="0"/>
              <a:t> und </a:t>
            </a:r>
            <a:r>
              <a:rPr lang="de-DE" dirty="0">
                <a:hlinkClick r:id="rId12" action="ppaction://hlinksldjump"/>
              </a:rPr>
              <a:t>Naphthapreis</a:t>
            </a:r>
            <a:endParaRPr lang="de-DE" dirty="0"/>
          </a:p>
          <a:p>
            <a:r>
              <a:rPr lang="de-DE" dirty="0">
                <a:hlinkClick r:id="rId13" action="ppaction://hlinksldjump"/>
              </a:rPr>
              <a:t>Kosten</a:t>
            </a:r>
            <a:r>
              <a:rPr lang="de-DE" dirty="0"/>
              <a:t> für Energie- und Rohstoffe</a:t>
            </a:r>
          </a:p>
        </p:txBody>
      </p:sp>
    </p:spTree>
    <p:extLst>
      <p:ext uri="{BB962C8B-B14F-4D97-AF65-F5344CB8AC3E}">
        <p14:creationId xmlns:p14="http://schemas.microsoft.com/office/powerpoint/2010/main" val="353408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solidFill>
            <a:srgbClr val="CCDBEA"/>
          </a:solidFill>
        </p:spPr>
        <p:txBody>
          <a:bodyPr vert="horz"/>
          <a:lstStyle/>
          <a:p>
            <a:r>
              <a:rPr lang="de-DE" dirty="0"/>
              <a:t>Hohe Kostenbelastung der Unternehmen</a:t>
            </a:r>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idx="18"/>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Die Hälfte der Chemie- und Pharmaunternehmen sehen ihre Geschäftstätigkeit durch die hohen Energiepreise schwer bzw. sehr schwer belastet. </a:t>
            </a:r>
          </a:p>
          <a:p>
            <a:endParaRPr lang="de-DE" dirty="0"/>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20"/>
          </p:nvPr>
        </p:nvSpPr>
        <p:spPr/>
        <p:txBody>
          <a:bodyPr/>
          <a:lstStyle/>
          <a:p>
            <a:r>
              <a:rPr lang="de-DE" dirty="0"/>
              <a:t>Betroffenheit der Unternehmen, Anteil der befragten Unternehmen in Prozent</a:t>
            </a:r>
          </a:p>
          <a:p>
            <a:r>
              <a:rPr lang="de-DE" dirty="0"/>
              <a:t> </a:t>
            </a:r>
          </a:p>
        </p:txBody>
      </p:sp>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43"/>
          </p:nvPr>
        </p:nvSpPr>
        <p:spPr/>
        <p:txBody>
          <a:bodyPr/>
          <a:lstStyle/>
          <a:p>
            <a:fld id="{B42D4303-B7FF-7540-9F33-74BBD7018147}" type="slidenum">
              <a:rPr lang="de-DE" smtClean="0"/>
              <a:pPr/>
              <a:t>30</a:t>
            </a:fld>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a:xfrm>
            <a:off x="540069" y="5961932"/>
            <a:ext cx="7181587" cy="140686"/>
          </a:xfrm>
        </p:spPr>
        <p:txBody>
          <a:bodyPr/>
          <a:lstStyle/>
          <a:p>
            <a:r>
              <a:rPr lang="de-DE" sz="800" dirty="0">
                <a:solidFill>
                  <a:schemeClr val="tx1">
                    <a:lumMod val="60000"/>
                    <a:lumOff val="40000"/>
                  </a:schemeClr>
                </a:solidFill>
              </a:rPr>
              <a:t>Quelle: VCI-Mitgliederbefragung November 2024</a:t>
            </a:r>
            <a:endParaRPr lang="de-DE" dirty="0"/>
          </a:p>
        </p:txBody>
      </p:sp>
      <p:sp>
        <p:nvSpPr>
          <p:cNvPr id="17" name="Textplatzhalter 16">
            <a:extLst>
              <a:ext uri="{FF2B5EF4-FFF2-40B4-BE49-F238E27FC236}">
                <a16:creationId xmlns:a16="http://schemas.microsoft.com/office/drawing/2014/main" id="{B7E843F7-BEC3-485E-A315-6AB44DE781E4}"/>
              </a:ext>
            </a:extLst>
          </p:cNvPr>
          <p:cNvSpPr>
            <a:spLocks noGrp="1"/>
          </p:cNvSpPr>
          <p:nvPr>
            <p:ph type="body" sz="quarter" idx="41"/>
          </p:nvPr>
        </p:nvSpPr>
        <p:spPr/>
        <p:txBody>
          <a:bodyPr/>
          <a:lstStyle/>
          <a:p>
            <a:endParaRPr lang="de-DE" dirty="0"/>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5" name="Bildplatzhalter 6">
            <a:extLst>
              <a:ext uri="{FF2B5EF4-FFF2-40B4-BE49-F238E27FC236}">
                <a16:creationId xmlns:a16="http://schemas.microsoft.com/office/drawing/2014/main" id="{E862E98D-1F4A-F8DD-B321-E00E452EDBD2}"/>
              </a:ext>
            </a:extLst>
          </p:cNvPr>
          <p:cNvGraphicFramePr>
            <a:graphicFrameLocks noGrp="1"/>
          </p:cNvGraphicFramePr>
          <p:nvPr>
            <p:ph type="chart" sz="quarter" idx="19"/>
            <p:extLst>
              <p:ext uri="{D42A27DB-BD31-4B8C-83A1-F6EECF244321}">
                <p14:modId xmlns:p14="http://schemas.microsoft.com/office/powerpoint/2010/main" val="2785547983"/>
              </p:ext>
            </p:extLst>
          </p:nvPr>
        </p:nvGraphicFramePr>
        <p:xfrm>
          <a:off x="540069" y="1780210"/>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138440505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D0E2E4"/>
          </a:solidFill>
        </p:spPr>
        <p:txBody>
          <a:bodyPr vert="horz">
            <a:normAutofit/>
          </a:bodyPr>
          <a:lstStyle/>
          <a:p>
            <a:r>
              <a:rPr lang="de-DE" dirty="0"/>
              <a:t>Kostenfaktor Energie- und Rohstoffe</a:t>
            </a:r>
          </a:p>
        </p:txBody>
      </p:sp>
      <p:sp>
        <p:nvSpPr>
          <p:cNvPr id="8" name="Inhaltsplatzhalter 7">
            <a:extLst>
              <a:ext uri="{FF2B5EF4-FFF2-40B4-BE49-F238E27FC236}">
                <a16:creationId xmlns:a16="http://schemas.microsoft.com/office/drawing/2014/main" id="{2CE02C36-5A5C-4A46-9810-0B0FFEB4CCED}"/>
              </a:ext>
            </a:extLst>
          </p:cNvPr>
          <p:cNvSpPr>
            <a:spLocks noGrp="1"/>
          </p:cNvSpPr>
          <p:nvPr>
            <p:ph idx="18"/>
          </p:nvPr>
        </p:nvSpPr>
        <p:spPr>
          <a:xfrm>
            <a:off x="8079734" y="1742882"/>
            <a:ext cx="3776906" cy="4170556"/>
          </a:xfrm>
        </p:spPr>
        <p:txBody>
          <a:bodyPr/>
          <a:lstStyle/>
          <a:p>
            <a:r>
              <a:rPr lang="de-DE" dirty="0"/>
              <a:t>Die Kosten für Energie und Rohstoffe liegen deutlich über früheren Niveaus – und das bei schwacher Produktion im Jahr 2023.</a:t>
            </a:r>
          </a:p>
          <a:p>
            <a:endParaRPr lang="de-DE" dirty="0"/>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4" name="Textplatzhalter 3"/>
          <p:cNvSpPr>
            <a:spLocks noGrp="1"/>
          </p:cNvSpPr>
          <p:nvPr>
            <p:ph type="body" sz="quarter" idx="20"/>
          </p:nvPr>
        </p:nvSpPr>
        <p:spPr/>
        <p:txBody>
          <a:bodyPr>
            <a:noAutofit/>
          </a:bodyPr>
          <a:lstStyle/>
          <a:p>
            <a:r>
              <a:rPr lang="de-DE" dirty="0"/>
              <a:t>Energetischer und stofflicher Einsatz von Energieträgern in der Branche, in Mio. Euro</a:t>
            </a: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43"/>
          </p:nvPr>
        </p:nvSpPr>
        <p:spPr/>
        <p:txBody>
          <a:bodyPr/>
          <a:lstStyle/>
          <a:p>
            <a:fld id="{B42D4303-B7FF-7540-9F33-74BBD7018147}" type="slidenum">
              <a:rPr lang="de-DE" smtClean="0"/>
              <a:pPr/>
              <a:t>31</a:t>
            </a:fld>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17" name="Textplatzhalter 16">
            <a:extLst>
              <a:ext uri="{FF2B5EF4-FFF2-40B4-BE49-F238E27FC236}">
                <a16:creationId xmlns:a16="http://schemas.microsoft.com/office/drawing/2014/main" id="{C3E560E7-B160-AF83-B3A2-393101098211}"/>
              </a:ext>
            </a:extLst>
          </p:cNvPr>
          <p:cNvSpPr>
            <a:spLocks noGrp="1"/>
          </p:cNvSpPr>
          <p:nvPr>
            <p:ph type="body" sz="quarter" idx="41"/>
          </p:nvPr>
        </p:nvSpPr>
        <p:spPr>
          <a:xfrm>
            <a:off x="4913600" y="5948727"/>
            <a:ext cx="2808000" cy="125180"/>
          </a:xfrm>
        </p:spPr>
        <p:txBody>
          <a:bodyPr/>
          <a:lstStyle/>
          <a:p>
            <a:endParaRPr lang="de-DE" dirty="0"/>
          </a:p>
        </p:txBody>
      </p:sp>
      <p:graphicFrame>
        <p:nvGraphicFramePr>
          <p:cNvPr id="13"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9"/>
            <p:extLst>
              <p:ext uri="{D42A27DB-BD31-4B8C-83A1-F6EECF244321}">
                <p14:modId xmlns:p14="http://schemas.microsoft.com/office/powerpoint/2010/main" val="2843350025"/>
              </p:ext>
            </p:extLst>
          </p:nvPr>
        </p:nvGraphicFramePr>
        <p:xfrm>
          <a:off x="496087" y="1774035"/>
          <a:ext cx="7400113"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35746423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D0E2E4"/>
          </a:solidFill>
        </p:spPr>
        <p:txBody>
          <a:bodyPr vert="horz"/>
          <a:lstStyle/>
          <a:p>
            <a:r>
              <a:rPr lang="de-DE" dirty="0"/>
              <a:t>Chemie zählt zu den energieintensiven Industrien (EID)</a:t>
            </a:r>
          </a:p>
        </p:txBody>
      </p:sp>
      <p:sp>
        <p:nvSpPr>
          <p:cNvPr id="3" name="Textplatzhalter 2"/>
          <p:cNvSpPr>
            <a:spLocks noGrp="1"/>
          </p:cNvSpPr>
          <p:nvPr>
            <p:ph type="body" sz="quarter" idx="13"/>
          </p:nvPr>
        </p:nvSpPr>
        <p:spPr>
          <a:xfrm>
            <a:off x="521659" y="1060079"/>
            <a:ext cx="11154404" cy="288000"/>
          </a:xfrm>
        </p:spPr>
        <p:txBody>
          <a:bodyPr/>
          <a:lstStyle/>
          <a:p>
            <a:r>
              <a:rPr lang="de-DE" dirty="0"/>
              <a:t>Energieintensität im Branchenvergleich</a:t>
            </a:r>
          </a:p>
        </p:txBody>
      </p:sp>
      <p:sp>
        <p:nvSpPr>
          <p:cNvPr id="4" name="Textplatzhalter 3"/>
          <p:cNvSpPr>
            <a:spLocks noGrp="1"/>
          </p:cNvSpPr>
          <p:nvPr>
            <p:ph type="body" sz="quarter" idx="19"/>
          </p:nvPr>
        </p:nvSpPr>
        <p:spPr>
          <a:xfrm>
            <a:off x="521659" y="1348079"/>
            <a:ext cx="11154404" cy="252000"/>
          </a:xfrm>
        </p:spPr>
        <p:txBody>
          <a:bodyPr/>
          <a:lstStyle/>
          <a:p>
            <a:r>
              <a:rPr lang="de-DE" dirty="0"/>
              <a:t>Energiekosten zu Bruttowertschöpfung, 2022, in Prozent</a:t>
            </a:r>
          </a:p>
        </p:txBody>
      </p:sp>
      <p:sp>
        <p:nvSpPr>
          <p:cNvPr id="6" name="Textplatzhalter 5"/>
          <p:cNvSpPr>
            <a:spLocks noGrp="1"/>
          </p:cNvSpPr>
          <p:nvPr>
            <p:ph type="body" sz="quarter" idx="40"/>
          </p:nvPr>
        </p:nvSpPr>
        <p:spPr>
          <a:xfrm>
            <a:off x="540069" y="5977438"/>
            <a:ext cx="7265745" cy="140686"/>
          </a:xfrm>
        </p:spPr>
        <p:txBody>
          <a:bodyPr/>
          <a:lstStyle/>
          <a:p>
            <a:r>
              <a:rPr lang="de-DE" dirty="0"/>
              <a:t>Quellen: Destatis (Kostenstruktur), VCI</a:t>
            </a:r>
          </a:p>
        </p:txBody>
      </p:sp>
      <p:sp>
        <p:nvSpPr>
          <p:cNvPr id="7" name="Textplatzhalter 6"/>
          <p:cNvSpPr>
            <a:spLocks noGrp="1"/>
          </p:cNvSpPr>
          <p:nvPr>
            <p:ph type="body" sz="quarter" idx="41"/>
          </p:nvPr>
        </p:nvSpPr>
        <p:spPr>
          <a:xfrm>
            <a:off x="8230671" y="5977438"/>
            <a:ext cx="2643963" cy="125180"/>
          </a:xfrm>
        </p:spPr>
        <p:txBody>
          <a:bodyPr/>
          <a:lstStyle/>
          <a:p>
            <a:r>
              <a:rPr lang="de-DE" dirty="0"/>
              <a:t>Nur energetischer Einsatz, EID=Energieintensive Industrien</a:t>
            </a:r>
          </a:p>
        </p:txBody>
      </p:sp>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43"/>
          </p:nvPr>
        </p:nvSpPr>
        <p:spPr/>
        <p:txBody>
          <a:bodyPr/>
          <a:lstStyle/>
          <a:p>
            <a:fld id="{B42D4303-B7FF-7540-9F33-74BBD7018147}" type="slidenum">
              <a:rPr lang="de-DE" smtClean="0"/>
              <a:pPr/>
              <a:t>32</a:t>
            </a:fld>
            <a:endParaRPr lang="de-DE" dirty="0"/>
          </a:p>
        </p:txBody>
      </p:sp>
      <p:graphicFrame>
        <p:nvGraphicFramePr>
          <p:cNvPr id="15"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789949785"/>
              </p:ext>
            </p:extLst>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9129921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solidFill>
            <a:srgbClr val="D0E2E4"/>
          </a:solidFill>
        </p:spPr>
        <p:txBody>
          <a:bodyPr vert="horz"/>
          <a:lstStyle/>
          <a:p>
            <a:r>
              <a:rPr lang="de-DE" dirty="0"/>
              <a:t>Extremer Anstieg der Energieintensität durch die Explosion der Kosten</a:t>
            </a:r>
          </a:p>
        </p:txBody>
      </p:sp>
      <p:sp>
        <p:nvSpPr>
          <p:cNvPr id="8" name="Inhaltsplatzhalter 7">
            <a:extLst>
              <a:ext uri="{FF2B5EF4-FFF2-40B4-BE49-F238E27FC236}">
                <a16:creationId xmlns:a16="http://schemas.microsoft.com/office/drawing/2014/main" id="{56A27B46-BB8A-EEE4-D9CD-EBDC8B6D763F}"/>
              </a:ext>
            </a:extLst>
          </p:cNvPr>
          <p:cNvSpPr>
            <a:spLocks noGrp="1"/>
          </p:cNvSpPr>
          <p:nvPr>
            <p:ph idx="18"/>
          </p:nvPr>
        </p:nvSpPr>
        <p:spPr/>
        <p:txBody>
          <a:bodyPr/>
          <a:lstStyle/>
          <a:p>
            <a:r>
              <a:rPr lang="de-DE" dirty="0"/>
              <a:t>Am stärksten fiel der Anstieg der Energieintensität bei der Grundstoffchemie aus – mit einem Kostenanteil für Energie an der Bruttowertschöpfung von 50 Prozent wurde hier auch ein Spitzenwert erreicht.</a:t>
            </a:r>
          </a:p>
          <a:p>
            <a:pPr marL="0" indent="0">
              <a:buNone/>
            </a:pPr>
            <a:endParaRPr lang="de-DE" dirty="0"/>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20"/>
          </p:nvPr>
        </p:nvSpPr>
        <p:spPr/>
        <p:txBody>
          <a:bodyPr/>
          <a:lstStyle/>
          <a:p>
            <a:r>
              <a:rPr lang="de-DE" dirty="0"/>
              <a:t>Energiekosten zu Bruttowertschöpfung 2021 und 2022, in Prozent</a:t>
            </a:r>
          </a:p>
        </p:txBody>
      </p:sp>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43"/>
          </p:nvPr>
        </p:nvSpPr>
        <p:spPr/>
        <p:txBody>
          <a:bodyPr/>
          <a:lstStyle/>
          <a:p>
            <a:fld id="{B42D4303-B7FF-7540-9F33-74BBD7018147}" type="slidenum">
              <a:rPr lang="de-DE" smtClean="0"/>
              <a:pPr/>
              <a:t>33</a:t>
            </a:fld>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a:t>
            </a:r>
          </a:p>
        </p:txBody>
      </p:sp>
      <p:sp>
        <p:nvSpPr>
          <p:cNvPr id="7" name="Textplatzhalter 6">
            <a:extLst>
              <a:ext uri="{FF2B5EF4-FFF2-40B4-BE49-F238E27FC236}">
                <a16:creationId xmlns:a16="http://schemas.microsoft.com/office/drawing/2014/main" id="{938316C0-79FE-6D79-BA53-72058557607B}"/>
              </a:ext>
            </a:extLst>
          </p:cNvPr>
          <p:cNvSpPr>
            <a:spLocks noGrp="1"/>
          </p:cNvSpPr>
          <p:nvPr>
            <p:ph type="body" sz="quarter" idx="41"/>
          </p:nvPr>
        </p:nvSpPr>
        <p:spPr/>
        <p:txBody>
          <a:bodyPr/>
          <a:lstStyle/>
          <a:p>
            <a:r>
              <a:rPr lang="de-DE" dirty="0"/>
              <a:t>Nur energetischer Einsatz, EID=Energieintensive Industrien</a:t>
            </a:r>
          </a:p>
        </p:txBody>
      </p:sp>
      <p:graphicFrame>
        <p:nvGraphicFramePr>
          <p:cNvPr id="12" name="Diagrammplatzhalter 11">
            <a:extLst>
              <a:ext uri="{FF2B5EF4-FFF2-40B4-BE49-F238E27FC236}">
                <a16:creationId xmlns:a16="http://schemas.microsoft.com/office/drawing/2014/main" id="{7357684A-BD70-AEEA-6CEF-F75A6F121FB6}"/>
              </a:ext>
            </a:extLst>
          </p:cNvPr>
          <p:cNvGraphicFramePr>
            <a:graphicFrameLocks noGrp="1"/>
          </p:cNvGraphicFramePr>
          <p:nvPr>
            <p:ph type="chart" sz="quarter" idx="19"/>
            <p:extLst>
              <p:ext uri="{D42A27DB-BD31-4B8C-83A1-F6EECF244321}">
                <p14:modId xmlns:p14="http://schemas.microsoft.com/office/powerpoint/2010/main" val="472260823"/>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30478463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D68B76D2-24F1-4B13-8720-BE047B6AF289}"/>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Klimaschutz</a:t>
            </a:r>
          </a:p>
        </p:txBody>
      </p:sp>
      <p:sp>
        <p:nvSpPr>
          <p:cNvPr id="6" name="Untertitel 5">
            <a:extLst>
              <a:ext uri="{FF2B5EF4-FFF2-40B4-BE49-F238E27FC236}">
                <a16:creationId xmlns:a16="http://schemas.microsoft.com/office/drawing/2014/main" id="{54022E0A-0F56-43FD-A823-8DF2C531D32C}"/>
              </a:ext>
            </a:extLst>
          </p:cNvPr>
          <p:cNvSpPr>
            <a:spLocks noGrp="1"/>
          </p:cNvSpPr>
          <p:nvPr>
            <p:ph type="subTitle" idx="1"/>
          </p:nvPr>
        </p:nvSpPr>
        <p:spPr/>
        <p:txBody>
          <a:bodyPr/>
          <a:lstStyle/>
          <a:p>
            <a:endParaRPr lang="de-DE" dirty="0"/>
          </a:p>
        </p:txBody>
      </p:sp>
      <p:sp>
        <p:nvSpPr>
          <p:cNvPr id="8" name="Textplatzhalter 7">
            <a:extLst>
              <a:ext uri="{FF2B5EF4-FFF2-40B4-BE49-F238E27FC236}">
                <a16:creationId xmlns:a16="http://schemas.microsoft.com/office/drawing/2014/main" id="{9A38EEC0-97A2-46DD-9D18-94290E9157EF}"/>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184054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extLst>
              <p:ext uri="{D42A27DB-BD31-4B8C-83A1-F6EECF244321}">
                <p14:modId xmlns:p14="http://schemas.microsoft.com/office/powerpoint/2010/main" val="42606258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solidFill>
            <a:srgbClr val="F2EAD4"/>
          </a:solidFill>
        </p:spPr>
        <p:txBody>
          <a:bodyPr vert="horz"/>
          <a:lstStyle/>
          <a:p>
            <a:r>
              <a:rPr lang="de-DE" dirty="0"/>
              <a:t>2022 wurden 40 Prozent weniger Treibhausgase emittiert als 1990</a:t>
            </a:r>
          </a:p>
        </p:txBody>
      </p:sp>
      <p:sp>
        <p:nvSpPr>
          <p:cNvPr id="3" name="Inhaltsplatzhalter 2">
            <a:extLst>
              <a:ext uri="{FF2B5EF4-FFF2-40B4-BE49-F238E27FC236}">
                <a16:creationId xmlns:a16="http://schemas.microsoft.com/office/drawing/2014/main" id="{868922A6-C764-4F6D-B821-5CDD95C764F3}"/>
              </a:ext>
            </a:extLst>
          </p:cNvPr>
          <p:cNvSpPr>
            <a:spLocks noGrp="1"/>
          </p:cNvSpPr>
          <p:nvPr>
            <p:ph idx="18"/>
          </p:nvPr>
        </p:nvSpPr>
        <p:spPr/>
        <p:txBody>
          <a:bodyPr/>
          <a:lstStyle/>
          <a:p>
            <a:r>
              <a:rPr lang="de-DE" dirty="0"/>
              <a:t>Insgesamt wurde gegenüber 1990 eine Reduktion der Emissionen von 40 Prozent erreicht. </a:t>
            </a:r>
          </a:p>
          <a:p>
            <a:r>
              <a:rPr lang="de-DE" dirty="0"/>
              <a:t>Beitrag der Sektoren in 2022:</a:t>
            </a:r>
          </a:p>
          <a:p>
            <a:pPr lvl="1"/>
            <a:r>
              <a:rPr lang="de-DE" dirty="0"/>
              <a:t>Energiewirtschaft: -46%</a:t>
            </a:r>
          </a:p>
          <a:p>
            <a:pPr lvl="1"/>
            <a:r>
              <a:rPr lang="de-DE" dirty="0"/>
              <a:t>Industrie: -41%</a:t>
            </a:r>
          </a:p>
          <a:p>
            <a:pPr lvl="1"/>
            <a:r>
              <a:rPr lang="de-DE" dirty="0"/>
              <a:t>Verkehr: -9%</a:t>
            </a:r>
          </a:p>
          <a:p>
            <a:pPr lvl="1"/>
            <a:r>
              <a:rPr lang="de-DE" dirty="0"/>
              <a:t>Gebäude: -47%</a:t>
            </a:r>
          </a:p>
          <a:p>
            <a:pPr lvl="1"/>
            <a:r>
              <a:rPr lang="de-DE" dirty="0"/>
              <a:t>Landwirtschaft: -26%</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20"/>
          </p:nvPr>
        </p:nvSpPr>
        <p:spPr/>
        <p:txBody>
          <a:bodyPr/>
          <a:lstStyle/>
          <a:p>
            <a:r>
              <a:rPr lang="de-DE" dirty="0"/>
              <a:t>in Millionen Tonnen Kohlendioxid-Äquivalente</a:t>
            </a:r>
          </a:p>
        </p:txBody>
      </p:sp>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43"/>
          </p:nvPr>
        </p:nvSpPr>
        <p:spPr/>
        <p:txBody>
          <a:bodyPr/>
          <a:lstStyle/>
          <a:p>
            <a:fld id="{B42D4303-B7FF-7540-9F33-74BBD7018147}" type="slidenum">
              <a:rPr lang="de-DE" smtClean="0"/>
              <a:pPr/>
              <a:t>35</a:t>
            </a:fld>
            <a:endParaRPr lang="de-DE" dirty="0"/>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9" name="Textplatzhalter 8">
            <a:extLst>
              <a:ext uri="{FF2B5EF4-FFF2-40B4-BE49-F238E27FC236}">
                <a16:creationId xmlns:a16="http://schemas.microsoft.com/office/drawing/2014/main" id="{8F4B7BA7-F784-4D3C-BF03-421FB12DA04C}"/>
              </a:ext>
            </a:extLst>
          </p:cNvPr>
          <p:cNvSpPr>
            <a:spLocks noGrp="1"/>
          </p:cNvSpPr>
          <p:nvPr>
            <p:ph type="body" sz="quarter" idx="41"/>
          </p:nvPr>
        </p:nvSpPr>
        <p:spPr/>
        <p:txBody>
          <a:bodyPr/>
          <a:lstStyle/>
          <a:p>
            <a:endParaRPr lang="de-DE" dirty="0"/>
          </a:p>
        </p:txBody>
      </p:sp>
      <p:graphicFrame>
        <p:nvGraphicFramePr>
          <p:cNvPr id="13" name="Diagrammplatzhalter 12">
            <a:extLst>
              <a:ext uri="{FF2B5EF4-FFF2-40B4-BE49-F238E27FC236}">
                <a16:creationId xmlns:a16="http://schemas.microsoft.com/office/drawing/2014/main" id="{38DDEE2F-E2D3-43F9-8ABE-340383036DAA}"/>
              </a:ext>
            </a:extLst>
          </p:cNvPr>
          <p:cNvGraphicFramePr>
            <a:graphicFrameLocks noGrp="1"/>
          </p:cNvGraphicFramePr>
          <p:nvPr>
            <p:ph type="chart" sz="quarter" idx="19"/>
            <p:extLst>
              <p:ext uri="{D42A27DB-BD31-4B8C-83A1-F6EECF244321}">
                <p14:modId xmlns:p14="http://schemas.microsoft.com/office/powerpoint/2010/main" val="1465671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extLst>
              <p:ext uri="{D42A27DB-BD31-4B8C-83A1-F6EECF244321}">
                <p14:modId xmlns:p14="http://schemas.microsoft.com/office/powerpoint/2010/main" val="306624544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F2EAD4"/>
          </a:solidFill>
        </p:spPr>
        <p:txBody>
          <a:bodyPr vert="horz"/>
          <a:lstStyle/>
          <a:p>
            <a:r>
              <a:rPr lang="de-DE" dirty="0"/>
              <a:t>Industrie hat CO2-Emissionen reduziert </a:t>
            </a:r>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idx="18"/>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41 Prozent niedriger als in 1990.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4" name="Textplatzhalter 3"/>
          <p:cNvSpPr>
            <a:spLocks noGrp="1"/>
          </p:cNvSpPr>
          <p:nvPr>
            <p:ph type="body" sz="quarter" idx="20"/>
          </p:nvPr>
        </p:nvSpPr>
        <p:spPr/>
        <p:txBody>
          <a:bodyPr/>
          <a:lstStyle/>
          <a:p>
            <a:r>
              <a:rPr lang="de-DE" dirty="0"/>
              <a:t>direkte CO2 Emissionen, 1990=100</a:t>
            </a: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43"/>
          </p:nvPr>
        </p:nvSpPr>
        <p:spPr/>
        <p:txBody>
          <a:bodyPr/>
          <a:lstStyle/>
          <a:p>
            <a:fld id="{B42D4303-B7FF-7540-9F33-74BBD7018147}" type="slidenum">
              <a:rPr lang="de-DE" smtClean="0"/>
              <a:pPr/>
              <a:t>36</a:t>
            </a:fld>
            <a:endParaRPr lang="de-DE" dirty="0"/>
          </a:p>
        </p:txBody>
      </p:sp>
      <p:sp>
        <p:nvSpPr>
          <p:cNvPr id="7" name="Inhaltsplatzhalter 6"/>
          <p:cNvSpPr>
            <a:spLocks noGrp="1"/>
          </p:cNvSpPr>
          <p:nvPr>
            <p:ph type="body" sz="quarter" idx="40"/>
          </p:nvPr>
        </p:nvSpPr>
        <p:spPr/>
        <p:txBody>
          <a:bodyPr/>
          <a:lstStyle/>
          <a:p>
            <a:r>
              <a:rPr lang="de-DE" dirty="0"/>
              <a:t>Quellen: UBA, VCI</a:t>
            </a:r>
          </a:p>
        </p:txBody>
      </p:sp>
      <p:sp>
        <p:nvSpPr>
          <p:cNvPr id="16" name="Textplatzhalter 15"/>
          <p:cNvSpPr>
            <a:spLocks noGrp="1"/>
          </p:cNvSpPr>
          <p:nvPr>
            <p:ph type="body" sz="quarter" idx="41"/>
          </p:nvPr>
        </p:nvSpPr>
        <p:spPr>
          <a:xfrm>
            <a:off x="6384032" y="5993651"/>
            <a:ext cx="2808000" cy="125180"/>
          </a:xfrm>
        </p:spPr>
        <p:txBody>
          <a:bodyPr/>
          <a:lstStyle/>
          <a:p>
            <a:endParaRPr lang="de-DE" dirty="0"/>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7585260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7" name="Titel 6"/>
          <p:cNvSpPr>
            <a:spLocks noGrp="1"/>
          </p:cNvSpPr>
          <p:nvPr>
            <p:ph type="title"/>
          </p:nvPr>
        </p:nvSpPr>
        <p:spPr>
          <a:solidFill>
            <a:srgbClr val="F2EAD4"/>
          </a:solidFill>
        </p:spPr>
        <p:txBody>
          <a:bodyPr vert="horz"/>
          <a:lstStyle/>
          <a:p>
            <a:r>
              <a:rPr lang="de-DE" dirty="0"/>
              <a:t>35 Prozent der Emissionen (direkte und indirekte) kommen aus der Industrie</a:t>
            </a:r>
          </a:p>
        </p:txBody>
      </p:sp>
      <p:sp>
        <p:nvSpPr>
          <p:cNvPr id="6" name="Inhaltsplatzhalter 5">
            <a:extLst>
              <a:ext uri="{FF2B5EF4-FFF2-40B4-BE49-F238E27FC236}">
                <a16:creationId xmlns:a16="http://schemas.microsoft.com/office/drawing/2014/main" id="{1FE0E269-540E-48FD-BAE6-83E7A018111C}"/>
              </a:ext>
            </a:extLst>
          </p:cNvPr>
          <p:cNvSpPr>
            <a:spLocks noGrp="1"/>
          </p:cNvSpPr>
          <p:nvPr>
            <p:ph idx="18"/>
          </p:nvPr>
        </p:nvSpPr>
        <p:spPr/>
        <p:txBody>
          <a:bodyPr/>
          <a:lstStyle/>
          <a:p>
            <a:r>
              <a:rPr lang="de-DE" dirty="0"/>
              <a:t>Berücksichtigt man neben den direkten auch die indirekten Emissionen (über den Stromverbrauch) entstehen rund 35 Prozent der Emissionen in der Industrie.</a:t>
            </a:r>
          </a:p>
          <a:p>
            <a:r>
              <a:rPr lang="de-DE" dirty="0"/>
              <a:t>Beim Verkehr und in den privaten Haushalten entstehen jeweils etwa ein Fünftel der Emissionen.</a:t>
            </a:r>
          </a:p>
          <a:p>
            <a:r>
              <a:rPr lang="de-DE" dirty="0"/>
              <a:t>15 Prozent entfallen auf das Gewerbe, den Handel und die Dienstleistungen.</a:t>
            </a:r>
          </a:p>
        </p:txBody>
      </p:sp>
      <p:sp>
        <p:nvSpPr>
          <p:cNvPr id="8" name="Textplatzhalter 7"/>
          <p:cNvSpPr>
            <a:spLocks noGrp="1"/>
          </p:cNvSpPr>
          <p:nvPr>
            <p:ph type="body" sz="quarter" idx="13"/>
          </p:nvPr>
        </p:nvSpPr>
        <p:spPr/>
        <p:txBody>
          <a:bodyPr/>
          <a:lstStyle/>
          <a:p>
            <a:r>
              <a:rPr lang="de-DE" dirty="0"/>
              <a:t>Emissionen nach Sektoren</a:t>
            </a:r>
          </a:p>
        </p:txBody>
      </p:sp>
      <p:sp>
        <p:nvSpPr>
          <p:cNvPr id="10" name="Textplatzhalter 9"/>
          <p:cNvSpPr>
            <a:spLocks noGrp="1"/>
          </p:cNvSpPr>
          <p:nvPr>
            <p:ph type="body" sz="quarter" idx="20"/>
          </p:nvPr>
        </p:nvSpPr>
        <p:spPr/>
        <p:txBody>
          <a:bodyPr/>
          <a:lstStyle/>
          <a:p>
            <a:r>
              <a:rPr lang="de-DE" dirty="0"/>
              <a:t>Direkte und indirekte CO2 Emissionen in Deutschland nach Sektoren, 2022</a:t>
            </a: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43"/>
          </p:nvPr>
        </p:nvSpPr>
        <p:spPr/>
        <p:txBody>
          <a:bodyPr/>
          <a:lstStyle/>
          <a:p>
            <a:fld id="{B42D4303-B7FF-7540-9F33-74BBD7018147}" type="slidenum">
              <a:rPr lang="de-DE" smtClean="0"/>
              <a:pPr/>
              <a:t>37</a:t>
            </a:fld>
            <a:endParaRPr lang="de-DE" dirty="0"/>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9" name="Textplatzhalter 8">
            <a:extLst>
              <a:ext uri="{FF2B5EF4-FFF2-40B4-BE49-F238E27FC236}">
                <a16:creationId xmlns:a16="http://schemas.microsoft.com/office/drawing/2014/main" id="{65F71A2A-3B36-493D-A616-C5F7E133F083}"/>
              </a:ext>
            </a:extLst>
          </p:cNvPr>
          <p:cNvSpPr>
            <a:spLocks noGrp="1"/>
          </p:cNvSpPr>
          <p:nvPr>
            <p:ph type="body" sz="quarter" idx="41"/>
          </p:nvPr>
        </p:nvSpPr>
        <p:spPr/>
        <p:txBody>
          <a:bodyPr/>
          <a:lstStyle/>
          <a:p>
            <a:endParaRPr lang="de-DE" dirty="0"/>
          </a:p>
        </p:txBody>
      </p:sp>
      <p:graphicFrame>
        <p:nvGraphicFramePr>
          <p:cNvPr id="14"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extLst>
              <p:ext uri="{D42A27DB-BD31-4B8C-83A1-F6EECF244321}">
                <p14:modId xmlns:p14="http://schemas.microsoft.com/office/powerpoint/2010/main" val="13466090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1506" name="Titel 1"/>
          <p:cNvSpPr>
            <a:spLocks noGrp="1"/>
          </p:cNvSpPr>
          <p:nvPr>
            <p:ph type="title"/>
          </p:nvPr>
        </p:nvSpPr>
        <p:spPr>
          <a:solidFill>
            <a:srgbClr val="F2EAD4"/>
          </a:solidFill>
        </p:spPr>
        <p:txBody>
          <a:bodyPr vert="horz"/>
          <a:lstStyle/>
          <a:p>
            <a:r>
              <a:rPr lang="de-DE" dirty="0"/>
              <a:t>Die 10 größten Emittenten stehen für fast 70 Prozent der weltweiten Emissionen </a:t>
            </a:r>
          </a:p>
        </p:txBody>
      </p:sp>
      <p:sp>
        <p:nvSpPr>
          <p:cNvPr id="6" name="Inhaltsplatzhalter 5">
            <a:extLst>
              <a:ext uri="{FF2B5EF4-FFF2-40B4-BE49-F238E27FC236}">
                <a16:creationId xmlns:a16="http://schemas.microsoft.com/office/drawing/2014/main" id="{BF772D52-9399-4A6E-A39C-175BF90BA424}"/>
              </a:ext>
            </a:extLst>
          </p:cNvPr>
          <p:cNvSpPr>
            <a:spLocks noGrp="1"/>
          </p:cNvSpPr>
          <p:nvPr>
            <p:ph idx="18"/>
          </p:nvPr>
        </p:nvSpPr>
        <p:spPr>
          <a:xfrm>
            <a:off x="8079734" y="1743074"/>
            <a:ext cx="3776906" cy="4170363"/>
          </a:xfrm>
        </p:spPr>
        <p:txBody>
          <a:bodyPr/>
          <a:lstStyle/>
          <a:p>
            <a:r>
              <a:rPr lang="de-DE" dirty="0"/>
              <a:t>Die 10 größten Emittenten stehen für fast 70 Prozent der weltweiten Emissionen. Rund 7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8" name="Textplatzhalter 7"/>
          <p:cNvSpPr>
            <a:spLocks noGrp="1"/>
          </p:cNvSpPr>
          <p:nvPr>
            <p:ph type="body" sz="quarter" idx="20"/>
          </p:nvPr>
        </p:nvSpPr>
        <p:spPr/>
        <p:txBody>
          <a:bodyPr/>
          <a:lstStyle/>
          <a:p>
            <a:r>
              <a:rPr lang="de-DE" dirty="0"/>
              <a:t>Anteile der 10 größten Emittenten nach Ländern in Prozent, 2023</a:t>
            </a:r>
            <a:endParaRPr lang="de-DE" dirty="0">
              <a:solidFill>
                <a:srgbClr val="FF0000"/>
              </a:solidFill>
            </a:endParaRPr>
          </a:p>
          <a:p>
            <a:endParaRPr lang="de-DE" dirty="0"/>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43"/>
          </p:nvPr>
        </p:nvSpPr>
        <p:spPr/>
        <p:txBody>
          <a:bodyPr/>
          <a:lstStyle/>
          <a:p>
            <a:fld id="{B42D4303-B7FF-7540-9F33-74BBD7018147}" type="slidenum">
              <a:rPr lang="de-DE" smtClean="0"/>
              <a:pPr/>
              <a:t>38</a:t>
            </a:fld>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7" name="Textplatzhalter 6">
            <a:extLst>
              <a:ext uri="{FF2B5EF4-FFF2-40B4-BE49-F238E27FC236}">
                <a16:creationId xmlns:a16="http://schemas.microsoft.com/office/drawing/2014/main" id="{6ABB3CD2-7459-4387-B06C-6E4C1DB5BD3C}"/>
              </a:ext>
            </a:extLst>
          </p:cNvPr>
          <p:cNvSpPr>
            <a:spLocks noGrp="1"/>
          </p:cNvSpPr>
          <p:nvPr>
            <p:ph type="body" sz="quarter" idx="41"/>
          </p:nvPr>
        </p:nvSpPr>
        <p:spPr/>
        <p:txBody>
          <a:bodyPr/>
          <a:lstStyle/>
          <a:p>
            <a:endParaRPr lang="de-DE" dirty="0"/>
          </a:p>
        </p:txBody>
      </p:sp>
      <p:graphicFrame>
        <p:nvGraphicFramePr>
          <p:cNvPr id="12"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extLst>
              <p:ext uri="{D42A27DB-BD31-4B8C-83A1-F6EECF244321}">
                <p14:modId xmlns:p14="http://schemas.microsoft.com/office/powerpoint/2010/main" val="93143476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1506" name="Titel 1"/>
          <p:cNvSpPr>
            <a:spLocks noGrp="1"/>
          </p:cNvSpPr>
          <p:nvPr>
            <p:ph type="title"/>
          </p:nvPr>
        </p:nvSpPr>
        <p:spPr>
          <a:solidFill>
            <a:srgbClr val="F2EAD4"/>
          </a:solidFill>
        </p:spPr>
        <p:txBody>
          <a:bodyPr vert="horz"/>
          <a:lstStyle/>
          <a:p>
            <a:r>
              <a:rPr lang="de-DE" dirty="0"/>
              <a:t>Über die Hälfte der Emissionen stammen aus Asien</a:t>
            </a:r>
          </a:p>
        </p:txBody>
      </p:sp>
      <p:sp>
        <p:nvSpPr>
          <p:cNvPr id="6" name="Inhaltsplatzhalter 5">
            <a:extLst>
              <a:ext uri="{FF2B5EF4-FFF2-40B4-BE49-F238E27FC236}">
                <a16:creationId xmlns:a16="http://schemas.microsoft.com/office/drawing/2014/main" id="{BF772D52-9399-4A6E-A39C-175BF90BA424}"/>
              </a:ext>
            </a:extLst>
          </p:cNvPr>
          <p:cNvSpPr>
            <a:spLocks noGrp="1"/>
          </p:cNvSpPr>
          <p:nvPr>
            <p:ph idx="18"/>
          </p:nvPr>
        </p:nvSpPr>
        <p:spPr>
          <a:xfrm>
            <a:off x="8079734" y="1742882"/>
            <a:ext cx="3776906" cy="4170556"/>
          </a:xfrm>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8" name="Textplatzhalter 7"/>
          <p:cNvSpPr>
            <a:spLocks noGrp="1"/>
          </p:cNvSpPr>
          <p:nvPr>
            <p:ph type="body" sz="quarter" idx="20"/>
          </p:nvPr>
        </p:nvSpPr>
        <p:spPr/>
        <p:txBody>
          <a:bodyPr/>
          <a:lstStyle/>
          <a:p>
            <a:r>
              <a:rPr lang="de-DE" dirty="0"/>
              <a:t>Anteile der Regionen in Prozent, 2023</a:t>
            </a:r>
            <a:endParaRPr lang="de-DE" dirty="0">
              <a:solidFill>
                <a:srgbClr val="FF0000"/>
              </a:solidFill>
            </a:endParaRPr>
          </a:p>
          <a:p>
            <a:endParaRPr lang="de-DE" dirty="0"/>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43"/>
          </p:nvPr>
        </p:nvSpPr>
        <p:spPr/>
        <p:txBody>
          <a:bodyPr/>
          <a:lstStyle/>
          <a:p>
            <a:fld id="{B42D4303-B7FF-7540-9F33-74BBD7018147}" type="slidenum">
              <a:rPr lang="de-DE" smtClean="0"/>
              <a:pPr/>
              <a:t>39</a:t>
            </a:fld>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7" name="Textplatzhalter 6">
            <a:extLst>
              <a:ext uri="{FF2B5EF4-FFF2-40B4-BE49-F238E27FC236}">
                <a16:creationId xmlns:a16="http://schemas.microsoft.com/office/drawing/2014/main" id="{6ABB3CD2-7459-4387-B06C-6E4C1DB5BD3C}"/>
              </a:ext>
            </a:extLst>
          </p:cNvPr>
          <p:cNvSpPr>
            <a:spLocks noGrp="1"/>
          </p:cNvSpPr>
          <p:nvPr>
            <p:ph type="body" sz="quarter" idx="41"/>
          </p:nvPr>
        </p:nvSpPr>
        <p:spPr/>
        <p:txBody>
          <a:bodyPr/>
          <a:lstStyle/>
          <a:p>
            <a:endParaRPr lang="de-DE" dirty="0"/>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9"/>
            <p:extLst>
              <p:ext uri="{D42A27DB-BD31-4B8C-83A1-F6EECF244321}">
                <p14:modId xmlns:p14="http://schemas.microsoft.com/office/powerpoint/2010/main" val="180973460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660786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1"/>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half" idx="1"/>
          </p:nvPr>
        </p:nvSpPr>
        <p:spPr>
          <a:xfrm>
            <a:off x="983432" y="1059575"/>
            <a:ext cx="10698768" cy="4860000"/>
          </a:xfrm>
        </p:spPr>
        <p:txBody>
          <a:bodyPr/>
          <a:lstStyle/>
          <a:p>
            <a:pPr marL="0" indent="0">
              <a:buNone/>
            </a:pPr>
            <a:r>
              <a:rPr lang="de-DE" b="1" dirty="0">
                <a:hlinkClick r:id="rId6" action="ppaction://hlinksldjump"/>
              </a:rPr>
              <a:t>Klimaschutz</a:t>
            </a:r>
            <a:endParaRPr lang="de-DE" b="1" dirty="0"/>
          </a:p>
          <a:p>
            <a:r>
              <a:rPr lang="de-DE" dirty="0">
                <a:hlinkClick r:id="rId7" action="ppaction://hlinksldjump"/>
              </a:rPr>
              <a:t>Emissionen</a:t>
            </a:r>
            <a:r>
              <a:rPr lang="de-DE" dirty="0"/>
              <a:t> nach Sektoren</a:t>
            </a:r>
          </a:p>
          <a:p>
            <a:r>
              <a:rPr lang="de-DE" dirty="0">
                <a:hlinkClick r:id="rId8" action="ppaction://hlinksldjump"/>
              </a:rPr>
              <a:t>Weltweite Emissionen</a:t>
            </a:r>
            <a:endParaRPr lang="de-DE" dirty="0"/>
          </a:p>
          <a:p>
            <a:r>
              <a:rPr lang="de-DE" dirty="0"/>
              <a:t>Sinkende </a:t>
            </a:r>
            <a:r>
              <a:rPr lang="de-DE" dirty="0">
                <a:hlinkClick r:id="rId9" action="ppaction://hlinksldjump"/>
              </a:rPr>
              <a:t>Emissionen der Branche </a:t>
            </a:r>
            <a:r>
              <a:rPr lang="de-DE" dirty="0"/>
              <a:t>bei steigender Produktion</a:t>
            </a:r>
          </a:p>
          <a:p>
            <a:r>
              <a:rPr lang="de-DE" dirty="0">
                <a:hlinkClick r:id="rId10" action="ppaction://hlinksldjump"/>
              </a:rPr>
              <a:t>Spezifischer Energieverbrauch </a:t>
            </a:r>
            <a:r>
              <a:rPr lang="de-DE" dirty="0"/>
              <a:t>und </a:t>
            </a:r>
            <a:r>
              <a:rPr lang="de-DE" dirty="0">
                <a:hlinkClick r:id="rId11" action="ppaction://hlinksldjump"/>
              </a:rPr>
              <a:t>absolute Treibhausgasemissionen </a:t>
            </a:r>
            <a:r>
              <a:rPr lang="de-DE" dirty="0"/>
              <a:t>der Branche</a:t>
            </a:r>
          </a:p>
          <a:p>
            <a:pPr marL="0" indent="0">
              <a:buNone/>
            </a:pPr>
            <a:r>
              <a:rPr lang="de-DE" b="1" dirty="0">
                <a:hlinkClick r:id="rId12" action="ppaction://hlinksldjump"/>
              </a:rPr>
              <a:t>Erneuerbare Energien</a:t>
            </a:r>
            <a:endParaRPr lang="de-DE" b="1" dirty="0"/>
          </a:p>
          <a:p>
            <a:r>
              <a:rPr lang="de-DE" dirty="0">
                <a:hlinkClick r:id="rId13" action="ppaction://hlinksldjump"/>
              </a:rPr>
              <a:t>Zielsetzungen</a:t>
            </a:r>
            <a:r>
              <a:rPr lang="de-DE" dirty="0"/>
              <a:t> beim Ausbau Erneuerbarer Energien</a:t>
            </a:r>
            <a:endParaRPr lang="de-DE" dirty="0">
              <a:solidFill>
                <a:srgbClr val="FF0000"/>
              </a:solidFill>
            </a:endParaRPr>
          </a:p>
          <a:p>
            <a:r>
              <a:rPr lang="de-DE" dirty="0">
                <a:hlinkClick r:id="rId14" action="ppaction://hlinksldjump"/>
              </a:rPr>
              <a:t>Anteil der Erneuerbaren Energien an der Stromerzeugung</a:t>
            </a:r>
            <a:endParaRPr lang="de-DE" dirty="0"/>
          </a:p>
          <a:p>
            <a:r>
              <a:rPr lang="de-DE" dirty="0">
                <a:hlinkClick r:id="rId15" action="ppaction://hlinksldjump"/>
              </a:rPr>
              <a:t>Erneuerbare Energien nach Anlagen </a:t>
            </a:r>
            <a:endParaRPr lang="de-DE" dirty="0"/>
          </a:p>
          <a:p>
            <a:r>
              <a:rPr lang="de-DE" dirty="0">
                <a:hlinkClick r:id="rId16" action="ppaction://hlinksldjump"/>
              </a:rPr>
              <a:t>Investitionen</a:t>
            </a:r>
            <a:r>
              <a:rPr lang="de-DE" dirty="0"/>
              <a:t> in Erneuerbare Energien </a:t>
            </a:r>
          </a:p>
          <a:p>
            <a:pPr marL="0" indent="0">
              <a:buNone/>
            </a:pPr>
            <a:r>
              <a:rPr lang="de-DE" b="1" dirty="0">
                <a:hlinkClick r:id="rId17" action="ppaction://hlinksldjump"/>
              </a:rPr>
              <a:t>Glossar</a:t>
            </a:r>
            <a:endParaRPr lang="de-DE" b="1"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2909427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3122552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xfrm>
            <a:off x="0" y="1"/>
            <a:ext cx="12192000" cy="864000"/>
          </a:xfrm>
          <a:solidFill>
            <a:srgbClr val="F2EAD4"/>
          </a:solidFill>
        </p:spPr>
        <p:txBody>
          <a:bodyPr vert="horz"/>
          <a:lstStyle/>
          <a:p>
            <a:r>
              <a:rPr lang="de-DE" dirty="0"/>
              <a:t>Sinkende Emissionen bei steigender Produktion in der Chemie</a:t>
            </a:r>
          </a:p>
        </p:txBody>
      </p:sp>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40</a:t>
            </a:fld>
            <a:endParaRPr lang="de-DE" dirty="0"/>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dirty="0">
                <a:solidFill>
                  <a:schemeClr val="tx2"/>
                </a:solidFill>
              </a:rPr>
              <a:t>Sinkende Emissionen bei steigender Produktion</a:t>
            </a:r>
            <a:endParaRPr lang="de-DE" dirty="0"/>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t>Entwicklung in der deutschen Chemie/Pharma-Industrie, Veränderung 1990-2023 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rgbClr val="B22063"/>
                </a:solidFill>
              </a:rPr>
              <a:t>*Treibhausgase: Energiebedingte CO</a:t>
            </a:r>
            <a:r>
              <a:rPr lang="de-DE" baseline="-25000" dirty="0">
                <a:solidFill>
                  <a:srgbClr val="B22063"/>
                </a:solidFill>
              </a:rPr>
              <a:t>2</a:t>
            </a:r>
            <a:r>
              <a:rPr lang="de-DE" dirty="0">
                <a:solidFill>
                  <a:srgbClr val="B22063"/>
                </a:solidFill>
              </a:rPr>
              <a:t>-Emissionen und Lachgasemissionen (N</a:t>
            </a:r>
            <a:r>
              <a:rPr lang="de-DE" baseline="-25000" dirty="0">
                <a:solidFill>
                  <a:srgbClr val="B22063"/>
                </a:solidFill>
              </a:rPr>
              <a:t>2</a:t>
            </a:r>
            <a:r>
              <a:rPr lang="de-DE" dirty="0">
                <a:solidFill>
                  <a:srgbClr val="B22063"/>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rgbClr val="166E79"/>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1">
                      <a:lumMod val="50000"/>
                    </a:schemeClr>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tx1">
                      <a:lumMod val="50000"/>
                    </a:schemeClr>
                  </a:solidFill>
                </a:rPr>
                <a:t>Emissionen</a:t>
              </a:r>
            </a:p>
            <a:p>
              <a:pPr algn="ctr" defTabSz="923925"/>
              <a:r>
                <a:rPr lang="de-DE" b="1" dirty="0">
                  <a:solidFill>
                    <a:schemeClr val="tx1">
                      <a:lumMod val="50000"/>
                    </a:schemeClr>
                  </a:solidFill>
                </a:rPr>
                <a:t>Treibhausgase</a:t>
              </a:r>
              <a:r>
                <a:rPr lang="de-DE" b="1" dirty="0">
                  <a:solidFill>
                    <a:srgbClr val="B22063"/>
                  </a:solidFill>
                </a:rPr>
                <a:t>*</a:t>
              </a:r>
              <a:r>
                <a:rPr lang="de-DE" b="1" dirty="0">
                  <a:solidFill>
                    <a:schemeClr val="tx1">
                      <a:lumMod val="50000"/>
                    </a:schemeClr>
                  </a:solidFill>
                </a:rPr>
                <a:t>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rgbClr val="004A94"/>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rgbClr val="B22063"/>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1255" y="5844948"/>
                  <a:ext cx="401154"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61 %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38100">
                <a:solidFill>
                  <a:srgbClr val="BE9528"/>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tx1">
                      <a:lumMod val="50000"/>
                    </a:schemeClr>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4740" y="4618657"/>
              <a:ext cx="609142"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30 %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3992" y="2205334"/>
              <a:ext cx="61074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+ 48%</a:t>
              </a:r>
            </a:p>
          </p:txBody>
        </p:sp>
      </p:grpSp>
    </p:spTree>
    <p:extLst>
      <p:ext uri="{BB962C8B-B14F-4D97-AF65-F5344CB8AC3E}">
        <p14:creationId xmlns:p14="http://schemas.microsoft.com/office/powerpoint/2010/main" val="282811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202968087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F2EAD4"/>
          </a:solidFill>
        </p:spPr>
        <p:txBody>
          <a:bodyPr vert="horz"/>
          <a:lstStyle/>
          <a:p>
            <a:r>
              <a:rPr lang="de-DE" dirty="0"/>
              <a:t>Spezifischer Energieverbrauch liegt um 53 Prozent unter dem Wert von 1990 </a:t>
            </a:r>
          </a:p>
        </p:txBody>
      </p:sp>
      <p:sp>
        <p:nvSpPr>
          <p:cNvPr id="3" name="Textplatzhalter 2"/>
          <p:cNvSpPr>
            <a:spLocks noGrp="1"/>
          </p:cNvSpPr>
          <p:nvPr>
            <p:ph type="body" sz="quarter" idx="13"/>
          </p:nvPr>
        </p:nvSpPr>
        <p:spPr>
          <a:xfrm>
            <a:off x="521659" y="1060079"/>
            <a:ext cx="11154404" cy="288000"/>
          </a:xfrm>
        </p:spPr>
        <p:txBody>
          <a:bodyPr/>
          <a:lstStyle/>
          <a:p>
            <a:r>
              <a:rPr lang="de-DE" dirty="0"/>
              <a:t>Energieverbrauch und Produktion</a:t>
            </a:r>
          </a:p>
        </p:txBody>
      </p:sp>
      <p:sp>
        <p:nvSpPr>
          <p:cNvPr id="4" name="Textplatzhalter 3"/>
          <p:cNvSpPr>
            <a:spLocks noGrp="1"/>
          </p:cNvSpPr>
          <p:nvPr>
            <p:ph type="body" sz="quarter" idx="19"/>
          </p:nvPr>
        </p:nvSpPr>
        <p:spPr>
          <a:xfrm>
            <a:off x="521659" y="1348079"/>
            <a:ext cx="11154404" cy="252000"/>
          </a:xfrm>
        </p:spPr>
        <p:txBody>
          <a:bodyPr/>
          <a:lstStyle/>
          <a:p>
            <a:r>
              <a:rPr lang="de-DE" dirty="0"/>
              <a:t>Entwicklung des Energieverbrauchs in der Chemieindustrie, Index 1990 = 100</a:t>
            </a:r>
          </a:p>
        </p:txBody>
      </p:sp>
      <p:sp>
        <p:nvSpPr>
          <p:cNvPr id="7" name="Textplatzhalter 6"/>
          <p:cNvSpPr>
            <a:spLocks noGrp="1"/>
          </p:cNvSpPr>
          <p:nvPr>
            <p:ph type="body" sz="quarter" idx="40"/>
          </p:nvPr>
        </p:nvSpPr>
        <p:spPr>
          <a:xfrm>
            <a:off x="540069" y="5977438"/>
            <a:ext cx="7265745" cy="140686"/>
          </a:xfrm>
        </p:spPr>
        <p:txBody>
          <a:bodyPr/>
          <a:lstStyle/>
          <a:p>
            <a:r>
              <a:rPr lang="de-DE" dirty="0"/>
              <a:t>Quelle: VCI-Berechnungen auf der Grundlage von Daten des Statistischen Bundesamtes</a:t>
            </a:r>
          </a:p>
          <a:p>
            <a:endParaRPr lang="de-DE" dirty="0"/>
          </a:p>
        </p:txBody>
      </p:sp>
      <p:sp>
        <p:nvSpPr>
          <p:cNvPr id="9" name="Textplatzhalter 8">
            <a:extLst>
              <a:ext uri="{FF2B5EF4-FFF2-40B4-BE49-F238E27FC236}">
                <a16:creationId xmlns:a16="http://schemas.microsoft.com/office/drawing/2014/main" id="{C57ED548-3AEE-4290-8FD5-5AD1440B4A09}"/>
              </a:ext>
            </a:extLst>
          </p:cNvPr>
          <p:cNvSpPr>
            <a:spLocks noGrp="1"/>
          </p:cNvSpPr>
          <p:nvPr>
            <p:ph type="body" sz="quarter" idx="41"/>
          </p:nvPr>
        </p:nvSpPr>
        <p:spPr>
          <a:xfrm>
            <a:off x="8230671" y="5977438"/>
            <a:ext cx="2643963" cy="125180"/>
          </a:xfrm>
        </p:spPr>
        <p:txBody>
          <a:bodyPr/>
          <a:lstStyle/>
          <a:p>
            <a:r>
              <a:rPr lang="de-DE" dirty="0"/>
              <a:t>Produktion: Chemie- und Pharmaproduktion</a:t>
            </a: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43"/>
          </p:nvPr>
        </p:nvSpPr>
        <p:spPr/>
        <p:txBody>
          <a:bodyPr/>
          <a:lstStyle/>
          <a:p>
            <a:fld id="{B42D4303-B7FF-7540-9F33-74BBD7018147}" type="slidenum">
              <a:rPr lang="de-DE" smtClean="0"/>
              <a:pPr/>
              <a:t>41</a:t>
            </a:fld>
            <a:endParaRPr lang="de-DE" dirty="0"/>
          </a:p>
        </p:txBody>
      </p:sp>
      <p:graphicFrame>
        <p:nvGraphicFramePr>
          <p:cNvPr id="13"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extLst>
              <p:ext uri="{D42A27DB-BD31-4B8C-83A1-F6EECF244321}">
                <p14:modId xmlns:p14="http://schemas.microsoft.com/office/powerpoint/2010/main" val="289371020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solidFill>
            <a:srgbClr val="F2EAD4"/>
          </a:solidFill>
        </p:spPr>
        <p:txBody>
          <a:bodyPr vert="horz"/>
          <a:lstStyle/>
          <a:p>
            <a:r>
              <a:rPr lang="de-DE" dirty="0"/>
              <a:t>Branche reduziert Emissionen</a:t>
            </a:r>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idx="18"/>
          </p:nvPr>
        </p:nvSpPr>
        <p:spPr/>
        <p:txBody>
          <a:bodyPr/>
          <a:lstStyle/>
          <a:p>
            <a:r>
              <a:rPr lang="de-DE" dirty="0"/>
              <a:t>2023 wurden rund 33 Mio. Tonnen Kohlendioxide von der Branche emittiert – fast 50 Prozent weniger als 1990.</a:t>
            </a:r>
          </a:p>
          <a:p>
            <a:r>
              <a:rPr lang="de-DE" dirty="0"/>
              <a:t>Dies entsprach ca. 5,6 Prozent der gesamten Kohlendioxidemissionen in Deutschland.</a:t>
            </a:r>
          </a:p>
          <a:p>
            <a:r>
              <a:rPr lang="de-DE" dirty="0"/>
              <a:t>Die Treibhausgasemissionen (inkl. N</a:t>
            </a:r>
            <a:r>
              <a:rPr lang="de-DE" baseline="-25000" dirty="0"/>
              <a:t>2</a:t>
            </a:r>
            <a:r>
              <a:rPr lang="de-DE" dirty="0"/>
              <a:t>O) insgesamt gingen seit 1990 um 61 Prozent zurück. Seit 2010 gibt es kaum mehr Lachgasemissionen (N</a:t>
            </a:r>
            <a:r>
              <a:rPr lang="de-DE" baseline="-25000" dirty="0"/>
              <a:t>2</a:t>
            </a:r>
            <a:r>
              <a:rPr lang="de-DE" dirty="0"/>
              <a:t>O).</a:t>
            </a:r>
          </a:p>
          <a:p>
            <a:endParaRPr lang="de-DE" dirty="0"/>
          </a:p>
          <a:p>
            <a:endParaRPr lang="de-DE" dirty="0"/>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20"/>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43"/>
          </p:nvPr>
        </p:nvSpPr>
        <p:spPr/>
        <p:txBody>
          <a:bodyPr/>
          <a:lstStyle/>
          <a:p>
            <a:fld id="{B42D4303-B7FF-7540-9F33-74BBD7018147}" type="slidenum">
              <a:rPr lang="de-DE" smtClean="0"/>
              <a:pPr/>
              <a:t>42</a:t>
            </a:fld>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14" name="Textplatzhalter 13">
            <a:extLst>
              <a:ext uri="{FF2B5EF4-FFF2-40B4-BE49-F238E27FC236}">
                <a16:creationId xmlns:a16="http://schemas.microsoft.com/office/drawing/2014/main" id="{51EDFE83-F5D7-40A0-9022-D7A625574A05}"/>
              </a:ext>
            </a:extLst>
          </p:cNvPr>
          <p:cNvSpPr>
            <a:spLocks noGrp="1"/>
          </p:cNvSpPr>
          <p:nvPr>
            <p:ph type="body" sz="quarter" idx="41"/>
          </p:nvPr>
        </p:nvSpPr>
        <p:spPr/>
        <p:txBody>
          <a:bodyPr/>
          <a:lstStyle/>
          <a:p>
            <a:endParaRPr lang="de-DE" dirty="0"/>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5108143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F2EAD4"/>
          </a:solidFill>
        </p:spPr>
        <p:txBody>
          <a:bodyPr vert="horz"/>
          <a:lstStyle/>
          <a:p>
            <a:r>
              <a:rPr lang="de-DE" dirty="0"/>
              <a:t>Absolute Treibhausgasemissionen um 54 Prozent unter dem Wert von 1990</a:t>
            </a:r>
          </a:p>
        </p:txBody>
      </p:sp>
      <p:sp>
        <p:nvSpPr>
          <p:cNvPr id="7" name="Textplatzhalter 6"/>
          <p:cNvSpPr>
            <a:spLocks noGrp="1"/>
          </p:cNvSpPr>
          <p:nvPr>
            <p:ph type="body" sz="quarter" idx="13"/>
          </p:nvPr>
        </p:nvSpPr>
        <p:spPr>
          <a:xfrm>
            <a:off x="521659" y="1060079"/>
            <a:ext cx="11154404" cy="288000"/>
          </a:xfrm>
        </p:spPr>
        <p:txBody>
          <a:bodyPr/>
          <a:lstStyle/>
          <a:p>
            <a:r>
              <a:rPr lang="de-DE" dirty="0"/>
              <a:t>Treibhausgasemissionen und Produktion</a:t>
            </a:r>
          </a:p>
          <a:p>
            <a:endParaRPr lang="de-DE" dirty="0"/>
          </a:p>
        </p:txBody>
      </p:sp>
      <p:sp>
        <p:nvSpPr>
          <p:cNvPr id="4" name="Textplatzhalter 3"/>
          <p:cNvSpPr>
            <a:spLocks noGrp="1"/>
          </p:cNvSpPr>
          <p:nvPr>
            <p:ph type="body" sz="quarter" idx="19"/>
          </p:nvPr>
        </p:nvSpPr>
        <p:spPr>
          <a:xfrm>
            <a:off x="521659" y="1348079"/>
            <a:ext cx="11154404" cy="252000"/>
          </a:xfrm>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43</a:t>
            </a:fld>
            <a:endParaRPr lang="de-DE" dirty="0"/>
          </a:p>
        </p:txBody>
      </p:sp>
      <p:sp>
        <p:nvSpPr>
          <p:cNvPr id="15" name="Textplatzhalter 14"/>
          <p:cNvSpPr>
            <a:spLocks noGrp="1"/>
          </p:cNvSpPr>
          <p:nvPr>
            <p:ph type="body" sz="quarter" idx="40"/>
          </p:nvPr>
        </p:nvSpPr>
        <p:spPr>
          <a:xfrm>
            <a:off x="540069" y="5977438"/>
            <a:ext cx="6120000" cy="140686"/>
          </a:xfrm>
        </p:spPr>
        <p:txBody>
          <a:bodyPr/>
          <a:lstStyle/>
          <a:p>
            <a:r>
              <a:rPr lang="de-DE" dirty="0"/>
              <a:t>Quelle: VCI-Berechnungen auf der Grundlage von Daten des Statistischen Bundesamtes, des Umweltbundesamtes und eigener Erhebungen</a:t>
            </a:r>
          </a:p>
          <a:p>
            <a:endParaRPr lang="de-DE" dirty="0"/>
          </a:p>
        </p:txBody>
      </p:sp>
      <p:sp>
        <p:nvSpPr>
          <p:cNvPr id="6" name="Textplatzhalter 5">
            <a:extLst>
              <a:ext uri="{FF2B5EF4-FFF2-40B4-BE49-F238E27FC236}">
                <a16:creationId xmlns:a16="http://schemas.microsoft.com/office/drawing/2014/main" id="{441948F7-5331-4E2A-8C38-E3837C73B69F}"/>
              </a:ext>
            </a:extLst>
          </p:cNvPr>
          <p:cNvSpPr>
            <a:spLocks noGrp="1"/>
          </p:cNvSpPr>
          <p:nvPr>
            <p:ph type="body" sz="quarter" idx="41"/>
          </p:nvPr>
        </p:nvSpPr>
        <p:spPr>
          <a:xfrm>
            <a:off x="6816080" y="5977438"/>
            <a:ext cx="4166314" cy="140686"/>
          </a:xfrm>
        </p:spPr>
        <p:txBody>
          <a:bodyPr/>
          <a:lstStyle/>
          <a:p>
            <a:r>
              <a:rPr lang="de-DE" dirty="0"/>
              <a:t>Produktion: Chemie- und Pharmaproduktion</a:t>
            </a:r>
          </a:p>
        </p:txBody>
      </p:sp>
      <p:graphicFrame>
        <p:nvGraphicFramePr>
          <p:cNvPr id="12"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371666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7B11A265-4FE7-48EB-9147-B556A7CB614E}"/>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Erneuerbare Energien</a:t>
            </a:r>
          </a:p>
        </p:txBody>
      </p:sp>
      <p:sp>
        <p:nvSpPr>
          <p:cNvPr id="6" name="Untertitel 5">
            <a:extLst>
              <a:ext uri="{FF2B5EF4-FFF2-40B4-BE49-F238E27FC236}">
                <a16:creationId xmlns:a16="http://schemas.microsoft.com/office/drawing/2014/main" id="{8FB4D1C0-E2AF-4BFA-BCFB-E4B3676C7479}"/>
              </a:ext>
            </a:extLst>
          </p:cNvPr>
          <p:cNvSpPr>
            <a:spLocks noGrp="1"/>
          </p:cNvSpPr>
          <p:nvPr>
            <p:ph type="subTitle" idx="1"/>
          </p:nvPr>
        </p:nvSpPr>
        <p:spPr/>
        <p:txBody>
          <a:bodyPr/>
          <a:lstStyle/>
          <a:p>
            <a:endParaRPr lang="de-DE" dirty="0"/>
          </a:p>
        </p:txBody>
      </p:sp>
      <p:sp>
        <p:nvSpPr>
          <p:cNvPr id="8" name="Textplatzhalter 7">
            <a:extLst>
              <a:ext uri="{FF2B5EF4-FFF2-40B4-BE49-F238E27FC236}">
                <a16:creationId xmlns:a16="http://schemas.microsoft.com/office/drawing/2014/main" id="{A8E4EE7C-B529-4007-9323-4D40C26970F2}"/>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184208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extLst>
              <p:ext uri="{D42A27DB-BD31-4B8C-83A1-F6EECF244321}">
                <p14:modId xmlns:p14="http://schemas.microsoft.com/office/powerpoint/2010/main" val="23618133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E0D8E3"/>
          </a:solidFill>
        </p:spPr>
        <p:txBody>
          <a:bodyPr vert="horz"/>
          <a:lstStyle/>
          <a:p>
            <a:r>
              <a:rPr lang="de-DE" dirty="0"/>
              <a:t>Ehrgeizige Zielsetzungen für Erneuerbare Energien</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4" name="Textplatzhalter 3"/>
          <p:cNvSpPr>
            <a:spLocks noGrp="1"/>
          </p:cNvSpPr>
          <p:nvPr>
            <p:ph type="body" sz="quarter" idx="20"/>
          </p:nvPr>
        </p:nvSpPr>
        <p:spPr/>
        <p:txBody>
          <a:bodyPr/>
          <a:lstStyle/>
          <a:p>
            <a:r>
              <a:rPr lang="de-DE" dirty="0"/>
              <a:t>Anteil der Erneuerbaren Energien am </a:t>
            </a:r>
            <a:r>
              <a:rPr lang="de-DE" b="1" dirty="0"/>
              <a:t>Stromverbrauch</a:t>
            </a:r>
            <a:r>
              <a:rPr lang="de-DE" dirty="0"/>
              <a:t> in %</a:t>
            </a: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43"/>
          </p:nvPr>
        </p:nvSpPr>
        <p:spPr/>
        <p:txBody>
          <a:bodyPr/>
          <a:lstStyle/>
          <a:p>
            <a:fld id="{B42D4303-B7FF-7540-9F33-74BBD7018147}" type="slidenum">
              <a:rPr lang="de-DE" smtClean="0"/>
              <a:pPr/>
              <a:t>45</a:t>
            </a:fld>
            <a:endParaRPr lang="de-DE" dirty="0"/>
          </a:p>
        </p:txBody>
      </p:sp>
      <p:sp>
        <p:nvSpPr>
          <p:cNvPr id="6" name="Textplatzhalter 5"/>
          <p:cNvSpPr>
            <a:spLocks noGrp="1"/>
          </p:cNvSpPr>
          <p:nvPr>
            <p:ph type="body" sz="quarter" idx="40"/>
          </p:nvPr>
        </p:nvSpPr>
        <p:spPr/>
        <p:txBody>
          <a:bodyPr/>
          <a:lstStyle/>
          <a:p>
            <a:r>
              <a:rPr lang="de-DE" dirty="0"/>
              <a:t>Quelle: BMWK, BNetzA, VCI</a:t>
            </a:r>
          </a:p>
        </p:txBody>
      </p:sp>
      <p:sp>
        <p:nvSpPr>
          <p:cNvPr id="10" name="Textplatzhalter 9">
            <a:extLst>
              <a:ext uri="{FF2B5EF4-FFF2-40B4-BE49-F238E27FC236}">
                <a16:creationId xmlns:a16="http://schemas.microsoft.com/office/drawing/2014/main" id="{59B43274-D90F-4FDA-B86D-68D6AE06A7D2}"/>
              </a:ext>
            </a:extLst>
          </p:cNvPr>
          <p:cNvSpPr>
            <a:spLocks noGrp="1"/>
          </p:cNvSpPr>
          <p:nvPr>
            <p:ph type="body" sz="quarter" idx="41"/>
          </p:nvPr>
        </p:nvSpPr>
        <p:spPr>
          <a:xfrm>
            <a:off x="8040216" y="5966941"/>
            <a:ext cx="2808000" cy="125180"/>
          </a:xfrm>
        </p:spPr>
        <p:txBody>
          <a:bodyPr/>
          <a:lstStyle/>
          <a:p>
            <a:r>
              <a:rPr lang="de-DE" dirty="0"/>
              <a:t>© Angelika Becker VCI</a:t>
            </a:r>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idx="18"/>
          </p:nvPr>
        </p:nvPicPr>
        <p:blipFill>
          <a:blip r:embed="rId7">
            <a:extLst>
              <a:ext uri="{28A0092B-C50C-407E-A947-70E740481C1C}">
                <a14:useLocalDpi xmlns:a14="http://schemas.microsoft.com/office/drawing/2010/main" val="0"/>
              </a:ext>
            </a:extLst>
          </a:blip>
          <a:stretch>
            <a:fillRect/>
          </a:stretch>
        </p:blipFill>
        <p:spPr>
          <a:xfrm>
            <a:off x="7968208" y="1743075"/>
            <a:ext cx="3475484" cy="4170363"/>
          </a:xfrm>
          <a:solidFill>
            <a:schemeClr val="tx2"/>
          </a:solidFill>
        </p:spPr>
      </p:pic>
      <p:graphicFrame>
        <p:nvGraphicFramePr>
          <p:cNvPr id="12"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9"/>
            <p:extLst>
              <p:ext uri="{D42A27DB-BD31-4B8C-83A1-F6EECF244321}">
                <p14:modId xmlns:p14="http://schemas.microsoft.com/office/powerpoint/2010/main" val="271001776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64890533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E0D8E3"/>
          </a:solidFill>
        </p:spPr>
        <p:txBody>
          <a:bodyPr vert="horz"/>
          <a:lstStyle/>
          <a:p>
            <a:r>
              <a:rPr lang="de-DE" dirty="0"/>
              <a:t>Anteil der Erneuerbaren Energien lag 2024 bei fast 58 Prozent</a:t>
            </a:r>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idx="18"/>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4" name="Textplatzhalter 3"/>
          <p:cNvSpPr>
            <a:spLocks noGrp="1"/>
          </p:cNvSpPr>
          <p:nvPr>
            <p:ph type="body" sz="quarter" idx="20"/>
          </p:nvPr>
        </p:nvSpPr>
        <p:spPr/>
        <p:txBody>
          <a:bodyPr/>
          <a:lstStyle/>
          <a:p>
            <a:r>
              <a:rPr lang="de-DE" dirty="0"/>
              <a:t>in Prozent, 2024</a:t>
            </a: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43"/>
          </p:nvPr>
        </p:nvSpPr>
        <p:spPr/>
        <p:txBody>
          <a:bodyPr/>
          <a:lstStyle/>
          <a:p>
            <a:fld id="{B42D4303-B7FF-7540-9F33-74BBD7018147}" type="slidenum">
              <a:rPr lang="de-DE" smtClean="0"/>
              <a:pPr/>
              <a:t>46</a:t>
            </a:fld>
            <a:endParaRPr lang="de-DE" dirty="0"/>
          </a:p>
        </p:txBody>
      </p:sp>
      <p:sp>
        <p:nvSpPr>
          <p:cNvPr id="6" name="Textplatzhalter 5"/>
          <p:cNvSpPr>
            <a:spLocks noGrp="1"/>
          </p:cNvSpPr>
          <p:nvPr>
            <p:ph type="body" sz="quarter" idx="40"/>
          </p:nvPr>
        </p:nvSpPr>
        <p:spPr/>
        <p:txBody>
          <a:bodyPr/>
          <a:lstStyle/>
          <a:p>
            <a:r>
              <a:rPr lang="de-DE" dirty="0"/>
              <a:t>Quelle: AG Energiebilanz, VCI</a:t>
            </a:r>
          </a:p>
        </p:txBody>
      </p:sp>
      <p:sp>
        <p:nvSpPr>
          <p:cNvPr id="7" name="Textplatzhalter 6"/>
          <p:cNvSpPr>
            <a:spLocks noGrp="1"/>
          </p:cNvSpPr>
          <p:nvPr>
            <p:ph type="body" sz="quarter" idx="41"/>
          </p:nvPr>
        </p:nvSpPr>
        <p:spPr>
          <a:xfrm>
            <a:off x="5447928" y="5977438"/>
            <a:ext cx="2808000" cy="125180"/>
          </a:xfrm>
        </p:spPr>
        <p:txBody>
          <a:bodyPr/>
          <a:lstStyle/>
          <a:p>
            <a:r>
              <a:rPr lang="de-DE" dirty="0"/>
              <a:t>Bruttostromerzeugung: Inkl. Pumpstromerzeugung</a:t>
            </a:r>
          </a:p>
        </p:txBody>
      </p:sp>
      <p:graphicFrame>
        <p:nvGraphicFramePr>
          <p:cNvPr id="13"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extLst>
              <p:ext uri="{D42A27DB-BD31-4B8C-83A1-F6EECF244321}">
                <p14:modId xmlns:p14="http://schemas.microsoft.com/office/powerpoint/2010/main" val="184725462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solidFill>
            <a:srgbClr val="E0D8E3"/>
          </a:solidFill>
        </p:spPr>
        <p:txBody>
          <a:bodyPr vert="horz"/>
          <a:lstStyle/>
          <a:p>
            <a:r>
              <a:rPr lang="de-DE" dirty="0"/>
              <a:t>Deutschland importiert inzwischen wieder deutlich mehr Strom als es exportiert</a:t>
            </a:r>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idx="18"/>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20"/>
          </p:nvPr>
        </p:nvSpPr>
        <p:spPr/>
        <p:txBody>
          <a:bodyPr/>
          <a:lstStyle/>
          <a:p>
            <a:r>
              <a:rPr lang="de-DE" dirty="0"/>
              <a:t>In TWh, (Stromimportsaldo = Importe minus Exporte)</a:t>
            </a: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43"/>
          </p:nvPr>
        </p:nvSpPr>
        <p:spPr/>
        <p:txBody>
          <a:bodyPr/>
          <a:lstStyle/>
          <a:p>
            <a:fld id="{B42D4303-B7FF-7540-9F33-74BBD7018147}" type="slidenum">
              <a:rPr lang="de-DE" smtClean="0"/>
              <a:pPr/>
              <a:t>47</a:t>
            </a:fld>
            <a:endParaRPr lang="de-DE" dirty="0"/>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a:t>
            </a:r>
          </a:p>
        </p:txBody>
      </p:sp>
      <p:sp>
        <p:nvSpPr>
          <p:cNvPr id="7" name="Textplatzhalter 6">
            <a:extLst>
              <a:ext uri="{FF2B5EF4-FFF2-40B4-BE49-F238E27FC236}">
                <a16:creationId xmlns:a16="http://schemas.microsoft.com/office/drawing/2014/main" id="{46144229-AB39-57BA-D385-7A9D2A55C9DB}"/>
              </a:ext>
            </a:extLst>
          </p:cNvPr>
          <p:cNvSpPr>
            <a:spLocks noGrp="1"/>
          </p:cNvSpPr>
          <p:nvPr>
            <p:ph type="body" sz="quarter" idx="41"/>
          </p:nvPr>
        </p:nvSpPr>
        <p:spPr>
          <a:xfrm>
            <a:off x="5447928" y="5977438"/>
            <a:ext cx="2808000" cy="125180"/>
          </a:xfrm>
        </p:spPr>
        <p:txBody>
          <a:bodyPr/>
          <a:lstStyle/>
          <a:p>
            <a:r>
              <a:rPr lang="de-DE" dirty="0"/>
              <a:t>Positive Werte = Importe, negative Werte = Exporte</a:t>
            </a:r>
          </a:p>
        </p:txBody>
      </p:sp>
      <p:graphicFrame>
        <p:nvGraphicFramePr>
          <p:cNvPr id="17" name="Diagrammplatzhalter 16">
            <a:extLst>
              <a:ext uri="{FF2B5EF4-FFF2-40B4-BE49-F238E27FC236}">
                <a16:creationId xmlns:a16="http://schemas.microsoft.com/office/drawing/2014/main" id="{580E9FA0-30A8-527E-A7B1-1C795A45B47F}"/>
              </a:ext>
            </a:extLst>
          </p:cNvPr>
          <p:cNvGraphicFramePr>
            <a:graphicFrameLocks noGrp="1"/>
          </p:cNvGraphicFramePr>
          <p:nvPr>
            <p:ph type="chart" sz="quarter" idx="19"/>
            <p:extLst>
              <p:ext uri="{D42A27DB-BD31-4B8C-83A1-F6EECF244321}">
                <p14:modId xmlns:p14="http://schemas.microsoft.com/office/powerpoint/2010/main" val="289171832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147566609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E0D8E3"/>
          </a:solidFill>
        </p:spPr>
        <p:txBody>
          <a:bodyPr vert="horz"/>
          <a:lstStyle/>
          <a:p>
            <a:r>
              <a:rPr lang="de-DE" dirty="0"/>
              <a:t>Anteil von Windkraft und Photovoltaik an den Erneuerbaren Energien steigt </a:t>
            </a:r>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idx="18"/>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3" name="Textplatzhalter 2"/>
          <p:cNvSpPr>
            <a:spLocks noGrp="1"/>
          </p:cNvSpPr>
          <p:nvPr>
            <p:ph type="body" sz="quarter" idx="13"/>
          </p:nvPr>
        </p:nvSpPr>
        <p:spPr/>
        <p:txBody>
          <a:bodyPr/>
          <a:lstStyle/>
          <a:p>
            <a:r>
              <a:rPr lang="de-DE" dirty="0"/>
              <a:t>Starker Anstieg der Windkraft</a:t>
            </a:r>
          </a:p>
        </p:txBody>
      </p:sp>
      <p:sp>
        <p:nvSpPr>
          <p:cNvPr id="4" name="Textplatzhalter 3"/>
          <p:cNvSpPr>
            <a:spLocks noGrp="1"/>
          </p:cNvSpPr>
          <p:nvPr>
            <p:ph type="body" sz="quarter" idx="20"/>
          </p:nvPr>
        </p:nvSpPr>
        <p:spPr/>
        <p:txBody>
          <a:bodyPr/>
          <a:lstStyle/>
          <a:p>
            <a:r>
              <a:rPr lang="de-DE" dirty="0"/>
              <a:t>Entwicklung der Bruttostromerzeugung aus erneuerbaren Energien, in TWh</a:t>
            </a: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43"/>
          </p:nvPr>
        </p:nvSpPr>
        <p:spPr/>
        <p:txBody>
          <a:bodyPr/>
          <a:lstStyle/>
          <a:p>
            <a:fld id="{B42D4303-B7FF-7540-9F33-74BBD7018147}" type="slidenum">
              <a:rPr lang="de-DE" smtClean="0"/>
              <a:pPr/>
              <a:t>48</a:t>
            </a:fld>
            <a:endParaRPr lang="de-DE" dirty="0"/>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0A0D6C6F-99F1-4082-9C11-7B6866763990}"/>
              </a:ext>
            </a:extLst>
          </p:cNvPr>
          <p:cNvSpPr>
            <a:spLocks noGrp="1"/>
          </p:cNvSpPr>
          <p:nvPr>
            <p:ph type="body" sz="quarter" idx="41"/>
          </p:nvPr>
        </p:nvSpPr>
        <p:spPr>
          <a:xfrm>
            <a:off x="6528048" y="5963641"/>
            <a:ext cx="2808000" cy="125180"/>
          </a:xfrm>
        </p:spPr>
        <p:txBody>
          <a:bodyPr/>
          <a:lstStyle/>
          <a:p>
            <a:endParaRPr lang="de-DE" dirty="0"/>
          </a:p>
        </p:txBody>
      </p:sp>
      <p:graphicFrame>
        <p:nvGraphicFramePr>
          <p:cNvPr id="13"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extLst>
              <p:ext uri="{D42A27DB-BD31-4B8C-83A1-F6EECF244321}">
                <p14:modId xmlns:p14="http://schemas.microsoft.com/office/powerpoint/2010/main" val="11354570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solidFill>
            <a:srgbClr val="E0D8E3"/>
          </a:solidFill>
        </p:spPr>
        <p:txBody>
          <a:bodyPr vert="horz"/>
          <a:lstStyle/>
          <a:p>
            <a:r>
              <a:rPr lang="de-DE" dirty="0"/>
              <a:t>Anteil von Windkraft und Photovoltaik steigt</a:t>
            </a:r>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idx="18"/>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Energien am gesamten Einsatz für die Stromerzeugung</a:t>
            </a:r>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20"/>
          </p:nvPr>
        </p:nvSpPr>
        <p:spPr/>
        <p:txBody>
          <a:bodyPr/>
          <a:lstStyle/>
          <a:p>
            <a:r>
              <a:rPr lang="de-DE" dirty="0"/>
              <a:t>In Prozent</a:t>
            </a: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43"/>
          </p:nvPr>
        </p:nvSpPr>
        <p:spPr/>
        <p:txBody>
          <a:bodyPr/>
          <a:lstStyle/>
          <a:p>
            <a:fld id="{B42D4303-B7FF-7540-9F33-74BBD7018147}" type="slidenum">
              <a:rPr lang="de-DE" smtClean="0"/>
              <a:pPr/>
              <a:t>49</a:t>
            </a:fld>
            <a:endParaRPr lang="de-DE" dirty="0"/>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A894719C-1501-A4AE-97D8-6FFFBE18F92C}"/>
              </a:ext>
            </a:extLst>
          </p:cNvPr>
          <p:cNvSpPr>
            <a:spLocks noGrp="1"/>
          </p:cNvSpPr>
          <p:nvPr>
            <p:ph type="body" sz="quarter" idx="41"/>
          </p:nvPr>
        </p:nvSpPr>
        <p:spPr>
          <a:xfrm>
            <a:off x="6528048" y="5963641"/>
            <a:ext cx="2808000" cy="125180"/>
          </a:xfrm>
        </p:spPr>
        <p:txBody>
          <a:bodyPr/>
          <a:lstStyle/>
          <a:p>
            <a:endParaRPr lang="de-DE" dirty="0"/>
          </a:p>
        </p:txBody>
      </p:sp>
      <p:graphicFrame>
        <p:nvGraphicFramePr>
          <p:cNvPr id="14"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9"/>
            <p:extLst>
              <p:ext uri="{D42A27DB-BD31-4B8C-83A1-F6EECF244321}">
                <p14:modId xmlns:p14="http://schemas.microsoft.com/office/powerpoint/2010/main" val="269847986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41679231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212DA41D-FF5A-4C39-9FBA-FD93CC59F928}"/>
              </a:ext>
            </a:extLst>
          </p:cNvPr>
          <p:cNvSpPr>
            <a:spLocks noGrp="1" noChangeAspect="1"/>
          </p:cNvSpPr>
          <p:nvPr>
            <p:ph type="body" sz="quarter" idx="17"/>
          </p:nvPr>
        </p:nvSpPr>
        <p:spPr>
          <a:xfrm rot="18932162">
            <a:off x="975363" y="585909"/>
            <a:ext cx="6522064" cy="5688000"/>
          </a:xfrm>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a:xfrm>
            <a:off x="1965618" y="3328768"/>
            <a:ext cx="5066486" cy="826167"/>
          </a:xfrm>
        </p:spPr>
        <p:txBody>
          <a:bodyPr vert="horz"/>
          <a:lstStyle/>
          <a:p>
            <a:r>
              <a:rPr lang="de-DE" dirty="0"/>
              <a:t>Energieverbrauch und Rohstoffe</a:t>
            </a:r>
          </a:p>
        </p:txBody>
      </p:sp>
      <p:sp>
        <p:nvSpPr>
          <p:cNvPr id="2" name="Untertitel 1">
            <a:extLst>
              <a:ext uri="{FF2B5EF4-FFF2-40B4-BE49-F238E27FC236}">
                <a16:creationId xmlns:a16="http://schemas.microsoft.com/office/drawing/2014/main" id="{D6B93E36-47B4-408F-ABC2-290C8EE08B7C}"/>
              </a:ext>
            </a:extLst>
          </p:cNvPr>
          <p:cNvSpPr>
            <a:spLocks noGrp="1"/>
          </p:cNvSpPr>
          <p:nvPr>
            <p:ph type="subTitle" idx="1"/>
          </p:nvPr>
        </p:nvSpPr>
        <p:spPr/>
        <p:txBody>
          <a:bodyPr/>
          <a:lstStyle/>
          <a:p>
            <a:endParaRPr lang="de-DE" dirty="0"/>
          </a:p>
        </p:txBody>
      </p:sp>
      <p:sp>
        <p:nvSpPr>
          <p:cNvPr id="5" name="Textplatzhalter 4">
            <a:extLst>
              <a:ext uri="{FF2B5EF4-FFF2-40B4-BE49-F238E27FC236}">
                <a16:creationId xmlns:a16="http://schemas.microsoft.com/office/drawing/2014/main" id="{8C02C42B-3CB6-41F5-B9FB-E8CBECE9452B}"/>
              </a:ext>
            </a:extLst>
          </p:cNvPr>
          <p:cNvSpPr>
            <a:spLocks noGrp="1"/>
          </p:cNvSpPr>
          <p:nvPr>
            <p:ph type="body" sz="quarter" idx="21"/>
          </p:nvPr>
        </p:nvSpPr>
        <p:spPr>
          <a:xfrm>
            <a:off x="1522592" y="2880949"/>
            <a:ext cx="224367" cy="1628171"/>
          </a:xfrm>
        </p:spPr>
        <p:txBody>
          <a:bodyPr/>
          <a:lstStyle/>
          <a:p>
            <a:endParaRPr lang="de-DE" dirty="0"/>
          </a:p>
        </p:txBody>
      </p:sp>
    </p:spTree>
    <p:extLst>
      <p:ext uri="{BB962C8B-B14F-4D97-AF65-F5344CB8AC3E}">
        <p14:creationId xmlns:p14="http://schemas.microsoft.com/office/powerpoint/2010/main" val="6604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253638340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E0D8E3"/>
          </a:solidFill>
        </p:spPr>
        <p:txBody>
          <a:bodyPr vert="horz"/>
          <a:lstStyle/>
          <a:p>
            <a:r>
              <a:rPr lang="de-DE" dirty="0"/>
              <a:t>Deutlicher Anstieg bei den Investitionen in neue Anlagen</a:t>
            </a:r>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idx="18"/>
          </p:nvPr>
        </p:nvSpPr>
        <p:spPr/>
        <p:txBody>
          <a:bodyPr/>
          <a:lstStyle/>
          <a:p>
            <a:pPr>
              <a:buClr>
                <a:srgbClr val="623C72"/>
              </a:buClr>
            </a:pPr>
            <a:r>
              <a:rPr lang="de-DE" dirty="0"/>
              <a:t>Von 2012 bis 2020 gab es kaum Zuwachs bei den Investitionen in neue Anlagen. Regulierungen, lange Genehmigungsverfahren, begrenzte Flächen etc. bremsten den Ausbau. Für die Transformation  werden aber mehr Kapazitäten benötigt.</a:t>
            </a:r>
          </a:p>
          <a:p>
            <a:pPr>
              <a:buClr>
                <a:srgbClr val="623C72"/>
              </a:buClr>
            </a:pPr>
            <a:r>
              <a:rPr lang="de-DE" dirty="0"/>
              <a:t>Seit 2021 ist ein spürbarer Investitionszuwachs zu sehen. Die Energiekrise gab insbesondere den Photovoltaikanlagen einen Schub.</a:t>
            </a:r>
          </a:p>
          <a:p>
            <a:endParaRPr lang="de-DE" dirty="0"/>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4" name="Textplatzhalter 3"/>
          <p:cNvSpPr>
            <a:spLocks noGrp="1"/>
          </p:cNvSpPr>
          <p:nvPr>
            <p:ph type="body" sz="quarter" idx="20"/>
          </p:nvPr>
        </p:nvSpPr>
        <p:spPr/>
        <p:txBody>
          <a:bodyPr/>
          <a:lstStyle/>
          <a:p>
            <a:r>
              <a:rPr lang="de-DE" dirty="0"/>
              <a:t>in Mrd. Euro</a:t>
            </a:r>
            <a:endParaRPr lang="de-DE" dirty="0">
              <a:solidFill>
                <a:srgbClr val="FF0000"/>
              </a:solidFill>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43"/>
          </p:nvPr>
        </p:nvSpPr>
        <p:spPr/>
        <p:txBody>
          <a:bodyPr/>
          <a:lstStyle/>
          <a:p>
            <a:fld id="{B42D4303-B7FF-7540-9F33-74BBD7018147}" type="slidenum">
              <a:rPr lang="de-DE" smtClean="0"/>
              <a:pPr/>
              <a:t>50</a:t>
            </a:fld>
            <a:endParaRPr lang="de-DE"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6E0C4D3A-52C2-47D0-8909-50AC89F64CF5}"/>
              </a:ext>
            </a:extLst>
          </p:cNvPr>
          <p:cNvSpPr>
            <a:spLocks noGrp="1"/>
          </p:cNvSpPr>
          <p:nvPr>
            <p:ph type="body" sz="quarter" idx="41"/>
          </p:nvPr>
        </p:nvSpPr>
        <p:spPr>
          <a:xfrm>
            <a:off x="4913656" y="6000803"/>
            <a:ext cx="2808000" cy="125180"/>
          </a:xfrm>
        </p:spPr>
        <p:txBody>
          <a:bodyPr/>
          <a:lstStyle/>
          <a:p>
            <a:endParaRPr lang="de-DE" dirty="0"/>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1229036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852C53F0-B848-417A-A75E-8B5D1E0988FE}"/>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Glossar</a:t>
            </a:r>
          </a:p>
        </p:txBody>
      </p:sp>
      <p:sp>
        <p:nvSpPr>
          <p:cNvPr id="2" name="Untertitel 1">
            <a:extLst>
              <a:ext uri="{FF2B5EF4-FFF2-40B4-BE49-F238E27FC236}">
                <a16:creationId xmlns:a16="http://schemas.microsoft.com/office/drawing/2014/main" id="{652513F0-AC26-4D6B-B6C4-D2817790BA9C}"/>
              </a:ext>
            </a:extLst>
          </p:cNvPr>
          <p:cNvSpPr>
            <a:spLocks noGrp="1"/>
          </p:cNvSpPr>
          <p:nvPr>
            <p:ph type="subTitle" idx="1"/>
          </p:nvPr>
        </p:nvSpPr>
        <p:spPr/>
        <p:txBody>
          <a:bodyPr/>
          <a:lstStyle/>
          <a:p>
            <a:endParaRPr lang="de-DE" dirty="0"/>
          </a:p>
        </p:txBody>
      </p:sp>
      <p:sp>
        <p:nvSpPr>
          <p:cNvPr id="5" name="Textplatzhalter 4">
            <a:extLst>
              <a:ext uri="{FF2B5EF4-FFF2-40B4-BE49-F238E27FC236}">
                <a16:creationId xmlns:a16="http://schemas.microsoft.com/office/drawing/2014/main" id="{6CBD0D41-7E20-44F3-974D-4EA66A92C27C}"/>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265221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16200492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a:t>
            </a:r>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2805447687"/>
              </p:ext>
            </p:extLst>
          </p:nvPr>
        </p:nvGraphicFramePr>
        <p:xfrm>
          <a:off x="519114" y="1058863"/>
          <a:ext cx="11160000" cy="4867844"/>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rgbClr val="003061"/>
                          </a:solidFill>
                          <a:effectLst/>
                        </a:rPr>
                        <a:t>Treibhausgase</a:t>
                      </a:r>
                      <a:r>
                        <a:rPr lang="de-DE" sz="2000" b="1" u="none" strike="noStrike" baseline="0" dirty="0">
                          <a:solidFill>
                            <a:srgbClr val="003061"/>
                          </a:solidFill>
                          <a:effectLst/>
                        </a:rPr>
                        <a:t>missionen </a:t>
                      </a:r>
                    </a:p>
                    <a:p>
                      <a:pPr algn="l" rtl="0" fontAlgn="ctr"/>
                      <a:r>
                        <a:rPr lang="de-DE" sz="1800" u="none" strike="noStrike" baseline="0" dirty="0">
                          <a:solidFill>
                            <a:srgbClr val="003061"/>
                          </a:solidFill>
                          <a:effectLst/>
                        </a:rPr>
                        <a:t>(nach dem Kyoto-Protokoll)</a:t>
                      </a:r>
                      <a:endParaRPr lang="de-DE" sz="18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Die im Kyoto-Protokoll reglementierten Gase sind: Kohlendioxid (CO2), Methan (CH4), </a:t>
                      </a:r>
                      <a:r>
                        <a:rPr lang="de-DE" sz="1600" u="none" strike="noStrike" dirty="0" err="1">
                          <a:solidFill>
                            <a:schemeClr val="tx1"/>
                          </a:solidFill>
                          <a:effectLst/>
                        </a:rPr>
                        <a:t>Distickstoffoxid</a:t>
                      </a:r>
                      <a:r>
                        <a:rPr lang="de-DE" sz="1600" u="none" strike="noStrike" dirty="0">
                          <a:solidFill>
                            <a:schemeClr val="tx1"/>
                          </a:solidFill>
                          <a:effectLst/>
                        </a:rPr>
                        <a:t> (N2O), teilhalogenierte Fluorkohlenwasserstoffe (H-FKW/HFC), </a:t>
                      </a:r>
                      <a:r>
                        <a:rPr lang="de-DE" sz="1600" u="none" strike="noStrike" dirty="0" err="1">
                          <a:solidFill>
                            <a:schemeClr val="tx1"/>
                          </a:solidFill>
                          <a:effectLst/>
                        </a:rPr>
                        <a:t>perfluorierte</a:t>
                      </a:r>
                      <a:r>
                        <a:rPr lang="de-DE" sz="1600" u="none" strike="noStrike" dirty="0">
                          <a:solidFill>
                            <a:schemeClr val="tx1"/>
                          </a:solidFill>
                          <a:effectLst/>
                        </a:rPr>
                        <a:t> Kohlenwasserstoffe (FKW/PFC), </a:t>
                      </a:r>
                      <a:r>
                        <a:rPr lang="de-DE" sz="1600" u="none" strike="noStrike" dirty="0" err="1">
                          <a:solidFill>
                            <a:schemeClr val="tx1"/>
                          </a:solidFill>
                          <a:effectLst/>
                        </a:rPr>
                        <a:t>Schwefelhexafluorid</a:t>
                      </a:r>
                      <a:r>
                        <a:rPr lang="de-DE" sz="1600" u="none" strike="noStrike" dirty="0">
                          <a:solidFill>
                            <a:schemeClr val="tx1"/>
                          </a:solidFill>
                          <a:effectLst/>
                        </a:rPr>
                        <a:t> (SF6). Seit 2012 wird auch </a:t>
                      </a:r>
                      <a:r>
                        <a:rPr lang="de-DE" sz="1600" u="none" strike="noStrike" dirty="0" err="1">
                          <a:solidFill>
                            <a:schemeClr val="tx1"/>
                          </a:solidFill>
                          <a:effectLst/>
                        </a:rPr>
                        <a:t>Stickstofftrifluorid</a:t>
                      </a:r>
                      <a:r>
                        <a:rPr lang="de-DE" sz="1600" u="none" strike="noStrike" dirty="0">
                          <a:solidFill>
                            <a:schemeClr val="tx1"/>
                          </a:solidFill>
                          <a:effectLst/>
                        </a:rPr>
                        <a:t> (NF3) als zusätzliches Treibhausgas reglementiert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rgbClr val="003061"/>
                          </a:solidFill>
                          <a:effectLst/>
                        </a:rPr>
                        <a:t>Treibhausgasemissionen</a:t>
                      </a:r>
                      <a:r>
                        <a:rPr lang="de-DE" sz="2000" b="1" u="none" strike="noStrike" kern="1200" baseline="0" dirty="0">
                          <a:solidFill>
                            <a:srgbClr val="003061"/>
                          </a:solidFill>
                          <a:effectLst/>
                        </a:rPr>
                        <a:t> der chemisch-pharmazeutischen Industrie (VCI-Definition)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Energiebedingte Emissionen</a:t>
                      </a:r>
                      <a:r>
                        <a:rPr lang="de-DE" sz="1600" u="none" strike="noStrike" kern="1200" baseline="0" dirty="0">
                          <a:solidFill>
                            <a:schemeClr val="tx1"/>
                          </a:solidFill>
                          <a:effectLst/>
                        </a:rPr>
                        <a:t> (direkt und indirekt aus Strombezug) sowie die </a:t>
                      </a:r>
                      <a:r>
                        <a:rPr lang="de-DE" sz="1600" u="none" strike="noStrike" dirty="0">
                          <a:solidFill>
                            <a:schemeClr val="tx1"/>
                          </a:solidFill>
                          <a:effectLst/>
                        </a:rPr>
                        <a:t>N2O-</a:t>
                      </a:r>
                      <a:r>
                        <a:rPr lang="de-DE" sz="1600" u="none" strike="noStrike" kern="1200" baseline="0" dirty="0">
                          <a:solidFill>
                            <a:schemeClr val="tx1"/>
                          </a:solidFill>
                          <a:effectLst/>
                        </a:rPr>
                        <a:t>Prozessemissionen als wesentliche Quellen der Treibhausgasemissionen der chemisch-pharmazeutischen Industrie</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rgbClr val="003061"/>
                          </a:solidFill>
                          <a:effectLst/>
                        </a:rPr>
                        <a:t>Energiebedingte</a:t>
                      </a:r>
                      <a:r>
                        <a:rPr lang="de-DE" sz="2000" b="1" u="none" strike="noStrike" kern="1200" baseline="0" dirty="0">
                          <a:solidFill>
                            <a:srgbClr val="003061"/>
                          </a:solidFill>
                          <a:effectLst/>
                        </a:rPr>
                        <a:t> Emissionen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CO2-Emissionen, die bei der Verbrennung</a:t>
                      </a:r>
                      <a:r>
                        <a:rPr lang="de-DE" sz="1600" u="none" strike="noStrike" kern="1200" baseline="0" dirty="0">
                          <a:solidFill>
                            <a:schemeClr val="tx1"/>
                          </a:solidFill>
                          <a:effectLst/>
                        </a:rPr>
                        <a:t> </a:t>
                      </a:r>
                      <a:r>
                        <a:rPr lang="de-DE" sz="1600" u="none" strike="noStrike" kern="1200" dirty="0">
                          <a:solidFill>
                            <a:schemeClr val="tx1"/>
                          </a:solidFill>
                          <a:effectLst/>
                        </a:rPr>
                        <a:t>von Energieträgern </a:t>
                      </a:r>
                      <a:r>
                        <a:rPr lang="de-DE" sz="1600" u="none" strike="noStrike" kern="1200" baseline="0" dirty="0">
                          <a:solidFill>
                            <a:schemeClr val="tx1"/>
                          </a:solidFill>
                          <a:effectLst/>
                        </a:rPr>
                        <a:t>zur </a:t>
                      </a:r>
                      <a:r>
                        <a:rPr lang="de-DE" sz="1600" u="none" strike="noStrike" kern="1200" dirty="0">
                          <a:solidFill>
                            <a:schemeClr val="tx1"/>
                          </a:solidFill>
                          <a:effectLst/>
                        </a:rPr>
                        <a:t>Umwandlung in Wärme und/oder Strom entstehen</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rgbClr val="003061"/>
                          </a:solidFill>
                          <a:effectLst/>
                        </a:rPr>
                        <a:t>Prozessemissionen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Treibhausgasemissionen, die </a:t>
                      </a:r>
                      <a:r>
                        <a:rPr lang="de-DE" sz="1600" u="none" strike="noStrike" baseline="0" dirty="0">
                          <a:solidFill>
                            <a:schemeClr val="tx1"/>
                          </a:solidFill>
                          <a:effectLst/>
                        </a:rPr>
                        <a:t>prozessbedingt bei Produktionsprozessen entstehen</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rgbClr val="003061"/>
                          </a:solidFill>
                          <a:effectLst/>
                        </a:rPr>
                        <a:t>Direkte</a:t>
                      </a:r>
                      <a:r>
                        <a:rPr lang="de-DE" sz="2000" b="1" u="none" strike="noStrike" baseline="0" dirty="0">
                          <a:solidFill>
                            <a:srgbClr val="003061"/>
                          </a:solidFill>
                          <a:effectLst/>
                        </a:rPr>
                        <a:t> Emissionen</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Entstehen bei der Verbrennung von Energieträgern (energiebedingte</a:t>
                      </a:r>
                      <a:r>
                        <a:rPr lang="de-DE" sz="1600" u="none" strike="noStrike" baseline="0" dirty="0">
                          <a:solidFill>
                            <a:schemeClr val="tx1"/>
                          </a:solidFill>
                          <a:effectLst/>
                        </a:rPr>
                        <a:t> Emissionen) oder prozessbedingt bei Produktionsprozessen (Prozessemissionen)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rgbClr val="003061"/>
                          </a:solidFill>
                          <a:effectLst/>
                        </a:rPr>
                        <a:t>Indirekte Emissionen</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baseline="0" dirty="0">
                          <a:solidFill>
                            <a:schemeClr val="tx1"/>
                          </a:solidFill>
                          <a:effectLst/>
                        </a:rPr>
                        <a:t>Energiebedingten CO2-Emissionen der Stromerzeugung, die sich die Branche, die den Strom bezieht, zurechnet (obwohl sie in der Energiewirtschaft entstehen)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52</a:t>
            </a:fld>
            <a:endParaRPr lang="de-DE" dirty="0"/>
          </a:p>
        </p:txBody>
      </p:sp>
    </p:spTree>
    <p:extLst>
      <p:ext uri="{BB962C8B-B14F-4D97-AF65-F5344CB8AC3E}">
        <p14:creationId xmlns:p14="http://schemas.microsoft.com/office/powerpoint/2010/main" val="1300637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3630210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II</a:t>
            </a:r>
          </a:p>
        </p:txBody>
      </p:sp>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53</a:t>
            </a:fld>
            <a:endParaRPr lang="de-DE" dirty="0"/>
          </a:p>
        </p:txBody>
      </p:sp>
      <p:graphicFrame>
        <p:nvGraphicFramePr>
          <p:cNvPr id="6" name="Inhaltsplatzhalter 5"/>
          <p:cNvGraphicFramePr>
            <a:graphicFrameLocks noGrp="1"/>
          </p:cNvGraphicFramePr>
          <p:nvPr>
            <p:ph sz="half" idx="1"/>
            <p:extLst>
              <p:ext uri="{D42A27DB-BD31-4B8C-83A1-F6EECF244321}">
                <p14:modId xmlns:p14="http://schemas.microsoft.com/office/powerpoint/2010/main" val="2575508579"/>
              </p:ext>
            </p:extLst>
          </p:nvPr>
        </p:nvGraphicFramePr>
        <p:xfrm>
          <a:off x="522288" y="1058863"/>
          <a:ext cx="11160000" cy="4860000"/>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rgbClr val="003061"/>
                          </a:solidFill>
                          <a:effectLst/>
                        </a:rPr>
                        <a:t>Emissionshandel (ET)/</a:t>
                      </a:r>
                    </a:p>
                    <a:p>
                      <a:pPr marL="0" algn="l" defTabSz="914400" rtl="0" eaLnBrk="1" fontAlgn="ctr" latinLnBrk="0" hangingPunct="1"/>
                      <a:r>
                        <a:rPr lang="de-DE" sz="2000" b="1" u="none" strike="noStrike" kern="1200" dirty="0">
                          <a:solidFill>
                            <a:srgbClr val="003061"/>
                          </a:solidFill>
                          <a:effectLst/>
                        </a:rPr>
                        <a:t>Emissionshandelssystem</a:t>
                      </a:r>
                      <a:r>
                        <a:rPr lang="de-DE" sz="2000" b="1" u="none" strike="noStrike" kern="1200" baseline="0" dirty="0">
                          <a:solidFill>
                            <a:srgbClr val="003061"/>
                          </a:solidFill>
                          <a:effectLst/>
                        </a:rPr>
                        <a:t> (ETS)</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effectLst/>
                        </a:rPr>
                        <a:t>Ein Instrument der EU-Klimapolitik mit dem Ziel, die Treibhausgasemissionen unter möglichst geringen volkswirtschaftlichen Kosten zu senken.</a:t>
                      </a:r>
                      <a:r>
                        <a:rPr lang="de-DE" sz="1600" u="none" strike="noStrike" kern="1200" baseline="0" dirty="0">
                          <a:effectLst/>
                        </a:rPr>
                        <a:t> Di</a:t>
                      </a:r>
                      <a:r>
                        <a:rPr lang="de-DE" sz="1600" u="none" strike="noStrike" kern="1200" dirty="0">
                          <a:effectLst/>
                        </a:rPr>
                        <a:t>e Höhe der Emissionsminderung wird</a:t>
                      </a:r>
                      <a:r>
                        <a:rPr lang="de-DE" sz="1600" u="none" strike="noStrike" kern="1200" baseline="0" dirty="0">
                          <a:effectLst/>
                        </a:rPr>
                        <a:t> politisch festgelegt (</a:t>
                      </a:r>
                      <a:r>
                        <a:rPr lang="de-DE" sz="1600" u="none" strike="noStrike" kern="1200" baseline="0" dirty="0" err="1">
                          <a:effectLst/>
                        </a:rPr>
                        <a:t>cap</a:t>
                      </a:r>
                      <a:r>
                        <a:rPr lang="de-DE" sz="1600" u="none" strike="noStrike" kern="1200" baseline="0" dirty="0">
                          <a:effectLst/>
                        </a:rPr>
                        <a:t>). Die Teilnehmer des Emissionshandels müssen ein Zertifikat für jede Tonne emittiertes Treibhausgas vorhalten und können die Zertifikate untereinander handeln. Dadurch</a:t>
                      </a:r>
                      <a:r>
                        <a:rPr lang="de-DE" sz="1600" u="none" strike="noStrike" kern="1200" dirty="0">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rgbClr val="003061"/>
                          </a:solidFill>
                          <a:effectLst/>
                        </a:rPr>
                        <a:t>Marktstabilitätsreserve (MSR)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effectLst/>
                        </a:rPr>
                        <a:t>Instrument</a:t>
                      </a:r>
                      <a:r>
                        <a:rPr lang="de-DE" sz="1600" u="none" strike="noStrike" baseline="0" dirty="0">
                          <a:effectLst/>
                        </a:rPr>
                        <a:t> des europäischen Emissionshandels. </a:t>
                      </a:r>
                    </a:p>
                    <a:p>
                      <a:pPr algn="l" rtl="0" fontAlgn="ctr"/>
                      <a:r>
                        <a:rPr lang="de-DE" sz="1600" u="none" strike="noStrike" dirty="0">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rgbClr val="003061"/>
                          </a:solidFill>
                          <a:effectLst/>
                        </a:rPr>
                        <a:t>Stromsteuer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effectLst/>
                        </a:rPr>
                        <a:t>Indirekte Verbrauchssteuer, die sowohl</a:t>
                      </a:r>
                      <a:r>
                        <a:rPr lang="de-DE" sz="1600" u="none" strike="noStrike" baseline="0" dirty="0">
                          <a:effectLst/>
                        </a:rPr>
                        <a:t> </a:t>
                      </a:r>
                      <a:r>
                        <a:rPr lang="de-DE" sz="1600" u="none" strike="noStrike" dirty="0">
                          <a:effectLst/>
                        </a:rPr>
                        <a:t>beim Stromversorger anfällt, wenn Strom von einem Letztverbraucher aus dem Versorgungsnetz entnommen wird</a:t>
                      </a:r>
                      <a:r>
                        <a:rPr lang="de-DE" sz="1600" u="none" strike="noStrike" baseline="0" dirty="0">
                          <a:effectLst/>
                        </a:rPr>
                        <a:t> als auch</a:t>
                      </a:r>
                      <a:r>
                        <a:rPr lang="de-DE" sz="1600" u="none" strike="noStrike" dirty="0">
                          <a:effectLst/>
                        </a:rPr>
                        <a:t> bei Eigenerzeugern, die Strom zum Selbstverbrauch entnehmen.</a:t>
                      </a:r>
                    </a:p>
                    <a:p>
                      <a:pPr algn="l" rtl="0" fontAlgn="ctr"/>
                      <a:r>
                        <a:rPr lang="de-DE" sz="1600" u="none" strike="noStrike" dirty="0">
                          <a:effectLst/>
                        </a:rPr>
                        <a:t>Unternehmen des produzierenden Gewerbes und</a:t>
                      </a:r>
                      <a:r>
                        <a:rPr lang="de-DE" sz="1600" u="none" strike="noStrike" baseline="0" dirty="0">
                          <a:effectLst/>
                        </a:rPr>
                        <a:t> </a:t>
                      </a:r>
                      <a:r>
                        <a:rPr lang="de-DE" sz="1600" u="none" strike="noStrike" dirty="0">
                          <a:effectLst/>
                        </a:rPr>
                        <a:t>der Land- und Forstwirtschaft wird für betrieblich verwendeten Strom </a:t>
                      </a:r>
                      <a:r>
                        <a:rPr lang="de-DE" sz="1600" u="none" strike="noStrike" baseline="0" dirty="0">
                          <a:effectLst/>
                        </a:rPr>
                        <a:t> </a:t>
                      </a:r>
                      <a:r>
                        <a:rPr lang="de-DE" sz="1600" u="none" strike="noStrike" dirty="0">
                          <a:effectLst/>
                        </a:rPr>
                        <a:t>eine teilweise Entlastung </a:t>
                      </a:r>
                      <a:r>
                        <a:rPr lang="de-DE" sz="1600" u="none" strike="noStrike" baseline="0" dirty="0">
                          <a:effectLst/>
                        </a:rPr>
                        <a:t>gewährt</a:t>
                      </a:r>
                      <a:r>
                        <a:rPr lang="de-DE" sz="1600" u="none" strike="noStrike" dirty="0">
                          <a:effectLst/>
                        </a:rPr>
                        <a: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0499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312954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III</a:t>
            </a:r>
          </a:p>
        </p:txBody>
      </p:sp>
      <p:graphicFrame>
        <p:nvGraphicFramePr>
          <p:cNvPr id="6" name="Inhaltsplatzhalter 5"/>
          <p:cNvGraphicFramePr>
            <a:graphicFrameLocks noGrp="1"/>
          </p:cNvGraphicFramePr>
          <p:nvPr>
            <p:ph sz="half" idx="1"/>
            <p:extLst>
              <p:ext uri="{D42A27DB-BD31-4B8C-83A1-F6EECF244321}">
                <p14:modId xmlns:p14="http://schemas.microsoft.com/office/powerpoint/2010/main" val="1242888815"/>
              </p:ext>
            </p:extLst>
          </p:nvPr>
        </p:nvGraphicFramePr>
        <p:xfrm>
          <a:off x="515938" y="1052513"/>
          <a:ext cx="11160000" cy="4860000"/>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rgbClr val="003061"/>
                          </a:solidFill>
                          <a:effectLst/>
                        </a:rPr>
                        <a:t>Primärenergie</a:t>
                      </a:r>
                      <a:br>
                        <a:rPr lang="de-DE" sz="2000" b="1" u="none" strike="noStrike" dirty="0">
                          <a:solidFill>
                            <a:srgbClr val="003061"/>
                          </a:solidFill>
                          <a:effectLst/>
                        </a:rPr>
                      </a:br>
                      <a:r>
                        <a:rPr lang="de-DE" sz="1800" b="0" u="none" strike="noStrike" dirty="0">
                          <a:solidFill>
                            <a:srgbClr val="003061"/>
                          </a:solidFill>
                          <a:effectLst/>
                        </a:rPr>
                        <a:t>(Primärenergieverbrauch: PEV)</a:t>
                      </a:r>
                      <a:endParaRPr lang="de-DE" sz="20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Energie, die mit den natürlich vorkommenden Energieformen oder Energiequellen zur Verfügung steht, etwa als Kohle, Gas oder Wind.</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rgbClr val="003061"/>
                          </a:solidFill>
                          <a:effectLst/>
                        </a:rPr>
                        <a:t>Endenergie </a:t>
                      </a:r>
                      <a:br>
                        <a:rPr lang="de-DE" sz="2000" b="1" u="none" strike="noStrike" dirty="0">
                          <a:solidFill>
                            <a:srgbClr val="003061"/>
                          </a:solidFill>
                          <a:effectLst/>
                        </a:rPr>
                      </a:br>
                      <a:r>
                        <a:rPr lang="de-DE" sz="1800" b="0" u="none" strike="noStrike" dirty="0">
                          <a:solidFill>
                            <a:srgbClr val="003061"/>
                          </a:solidFill>
                          <a:effectLst/>
                        </a:rPr>
                        <a:t>(Endenergieverbrauch: EEV) </a:t>
                      </a:r>
                      <a:endParaRPr lang="de-DE" sz="20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Teil der Primärenergie, welcher dem Verbraucher, nach Abzug von Transport- und Umwandlungsverlusten, zur Verfügung steht.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rgbClr val="003061"/>
                          </a:solidFill>
                          <a:effectLst/>
                        </a:rPr>
                        <a:t>Energetischer Einsatz</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Verwendung von Energieträgern zur Energieerzeugung.</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rgbClr val="003061"/>
                          </a:solidFill>
                          <a:effectLst/>
                        </a:rPr>
                        <a:t>Stofflicher Einsatz</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Verwendung von Energieträgern als Rohstoffbasis in der Produktion.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rgbClr val="003061"/>
                          </a:solidFill>
                          <a:effectLst/>
                        </a:rPr>
                        <a:t>Spezifischer </a:t>
                      </a:r>
                    </a:p>
                    <a:p>
                      <a:pPr marL="0" algn="l" defTabSz="914400" rtl="0" eaLnBrk="1" fontAlgn="ctr" latinLnBrk="0" hangingPunct="1"/>
                      <a:r>
                        <a:rPr lang="de-DE" sz="2000" b="1" u="none" strike="noStrike" kern="1200" dirty="0">
                          <a:solidFill>
                            <a:srgbClr val="003061"/>
                          </a:solidFill>
                          <a:effectLst/>
                        </a:rPr>
                        <a:t>Energieverbrauch</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Energieverbrauch pro Einheit (hier: bezogen</a:t>
                      </a:r>
                      <a:r>
                        <a:rPr lang="de-DE" sz="1600" u="none" strike="noStrike" kern="1200" baseline="0" dirty="0">
                          <a:solidFill>
                            <a:schemeClr val="tx1"/>
                          </a:solidFill>
                          <a:effectLst/>
                        </a:rPr>
                        <a:t> auf den Produktionsindex der chemisch-pharmazeutischen Industrie)</a:t>
                      </a:r>
                      <a:r>
                        <a:rPr lang="de-DE" sz="1600" u="none" strike="noStrike" kern="1200" dirty="0">
                          <a:solidFill>
                            <a:schemeClr val="tx1"/>
                          </a:solidFill>
                          <a:effectLst/>
                        </a:rPr>
                        <a:t>. Ein sinkender spezifischer Energieverbrauch ist Ausdruck einer höheren Energieeffizienz.</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rgbClr val="003061"/>
                          </a:solidFill>
                          <a:effectLst/>
                        </a:rPr>
                        <a:t>Nachwachsende Rohstoffe </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rgbClr val="003061"/>
                          </a:solidFill>
                          <a:effectLst/>
                        </a:rPr>
                        <a:t>Fossile</a:t>
                      </a:r>
                      <a:r>
                        <a:rPr lang="de-DE" sz="2000" b="1" u="none" strike="noStrike" baseline="0" dirty="0">
                          <a:solidFill>
                            <a:srgbClr val="003061"/>
                          </a:solidFill>
                          <a:effectLst/>
                        </a:rPr>
                        <a:t> Energieträger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Kohlenwasserstoffe wie</a:t>
                      </a:r>
                      <a:r>
                        <a:rPr lang="de-DE" sz="1600" u="none" strike="noStrike" baseline="0" dirty="0">
                          <a:solidFill>
                            <a:schemeClr val="tx1"/>
                          </a:solidFill>
                          <a:effectLst/>
                        </a:rPr>
                        <a:t> Kohle, </a:t>
                      </a:r>
                      <a:r>
                        <a:rPr lang="de-DE" sz="1600" u="none" strike="noStrike" dirty="0">
                          <a:solidFill>
                            <a:schemeClr val="tx1"/>
                          </a:solidFill>
                          <a:effectLst/>
                        </a:rPr>
                        <a:t>Erdgas,</a:t>
                      </a:r>
                      <a:r>
                        <a:rPr lang="de-DE" sz="1600" u="none" strike="noStrike" baseline="0" dirty="0">
                          <a:solidFill>
                            <a:schemeClr val="tx1"/>
                          </a:solidFill>
                          <a:effectLst/>
                        </a:rPr>
                        <a:t> oder </a:t>
                      </a:r>
                      <a:r>
                        <a:rPr lang="de-DE" sz="1600" u="none" strike="noStrike" dirty="0">
                          <a:solidFill>
                            <a:schemeClr val="tx1"/>
                          </a:solidFill>
                          <a:effectLst/>
                        </a:rPr>
                        <a:t>Erdöl</a:t>
                      </a:r>
                      <a:r>
                        <a:rPr lang="de-DE" sz="1600" u="none" strike="noStrike" baseline="0" dirty="0">
                          <a:solidFill>
                            <a:schemeClr val="tx1"/>
                          </a:solidFill>
                          <a:effectLst/>
                        </a:rPr>
                        <a:t>, die </a:t>
                      </a:r>
                      <a:r>
                        <a:rPr lang="de-DE" sz="1600" dirty="0">
                          <a:solidFill>
                            <a:schemeClr val="tx1"/>
                          </a:solidFill>
                          <a:effectLst/>
                        </a:rPr>
                        <a:t>Abbauprodukten von toten Pflanzen und Tieren </a:t>
                      </a:r>
                      <a:r>
                        <a:rPr lang="de-DE" sz="1600" u="none" strike="noStrike" baseline="0" dirty="0">
                          <a:solidFill>
                            <a:schemeClr val="tx1"/>
                          </a:solidFill>
                          <a:effectLst/>
                        </a:rPr>
                        <a:t>aus </a:t>
                      </a:r>
                      <a:r>
                        <a:rPr lang="de-DE" sz="1600" dirty="0">
                          <a:solidFill>
                            <a:schemeClr val="tx1"/>
                          </a:solidFill>
                          <a:effectLst/>
                        </a:rPr>
                        <a:t>geologischer Vorzeit </a:t>
                      </a:r>
                      <a:r>
                        <a:rPr lang="de-DE" sz="1600" u="none" strike="noStrike" baseline="0" dirty="0">
                          <a:solidFill>
                            <a:schemeClr val="tx1"/>
                          </a:solidFill>
                          <a:effectLst/>
                        </a:rPr>
                        <a:t>sind.</a:t>
                      </a:r>
                      <a:endParaRPr lang="de-DE" sz="1600" b="0" i="0" u="none" strike="dblStrike" baseline="0" dirty="0">
                        <a:solidFill>
                          <a:schemeClr val="tx1"/>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1"/>
          </p:nvPr>
        </p:nvSpPr>
        <p:spPr/>
        <p:txBody>
          <a:bodyPr/>
          <a:lstStyle/>
          <a:p>
            <a:fld id="{B42D4303-B7FF-7540-9F33-74BBD7018147}" type="slidenum">
              <a:rPr lang="de-DE" smtClean="0"/>
              <a:pPr/>
              <a:t>54</a:t>
            </a:fld>
            <a:endParaRPr lang="de-DE" dirty="0"/>
          </a:p>
        </p:txBody>
      </p:sp>
    </p:spTree>
    <p:extLst>
      <p:ext uri="{BB962C8B-B14F-4D97-AF65-F5344CB8AC3E}">
        <p14:creationId xmlns:p14="http://schemas.microsoft.com/office/powerpoint/2010/main" val="2102748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37356052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403602396"/>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1"/>
                          </a:solidFill>
                          <a:effectLst/>
                        </a:rPr>
                        <a:t>1 Petajoule</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PJ</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0,2778</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0,0341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0,0239</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1"/>
                          </a:solidFill>
                          <a:effectLst/>
                        </a:rPr>
                        <a:t>1 </a:t>
                      </a:r>
                      <a:r>
                        <a:rPr lang="de-DE" sz="2000" b="1" u="none" strike="noStrike" dirty="0" err="1">
                          <a:solidFill>
                            <a:schemeClr val="tx1"/>
                          </a:solidFill>
                          <a:effectLst/>
                        </a:rPr>
                        <a:t>Terawattstunde</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1"/>
                          </a:solidFill>
                          <a:effectLst/>
                        </a:rPr>
                        <a:t>TWh</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3,6</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0,123</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0,0861</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1"/>
                          </a:solidFill>
                          <a:effectLst/>
                        </a:rPr>
                        <a:t>1 Mio. t Steinkohleeinheit</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Mio. t SKE</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29,308</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8,14</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0,7</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1"/>
                          </a:solidFill>
                          <a:effectLst/>
                        </a:rPr>
                        <a:t>1 Mio. t Rohöleinheit</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Mio. t RÖE</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41,869</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11,63</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1,429</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565757734"/>
              </p:ext>
            </p:extLst>
          </p:nvPr>
        </p:nvGraphicFramePr>
        <p:xfrm>
          <a:off x="522116" y="4835624"/>
          <a:ext cx="2628000" cy="1082766"/>
        </p:xfrm>
        <a:graphic>
          <a:graphicData uri="http://schemas.openxmlformats.org/drawingml/2006/table">
            <a:tbl>
              <a:tblPr>
                <a:tableStyleId>{0817EA92-75D0-4044-A80A-286907CE0D11}</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1"/>
                          </a:solidFill>
                          <a:effectLst/>
                        </a:rPr>
                        <a:t>1 </a:t>
                      </a:r>
                      <a:r>
                        <a:rPr lang="de-DE" sz="1800" b="1" u="none" strike="noStrike" dirty="0" err="1">
                          <a:solidFill>
                            <a:schemeClr val="tx1"/>
                          </a:solidFill>
                          <a:effectLst/>
                        </a:rPr>
                        <a:t>TWh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1"/>
                          </a:solidFill>
                          <a:effectLst/>
                        </a:rPr>
                        <a:t>= 1 Mrd.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1"/>
                          </a:solidFill>
                          <a:effectLst/>
                        </a:rPr>
                        <a:t>1 GWh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a:solidFill>
                            <a:schemeClr val="tx1"/>
                          </a:solidFill>
                          <a:effectLst/>
                        </a:rPr>
                        <a:t>= 1 Mio.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1"/>
                          </a:solidFill>
                          <a:effectLst/>
                        </a:rPr>
                        <a:t>1 MWh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1"/>
                          </a:solidFill>
                          <a:effectLst/>
                        </a:rPr>
                        <a:t>= 1.000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420435328"/>
              </p:ext>
            </p:extLst>
          </p:nvPr>
        </p:nvGraphicFramePr>
        <p:xfrm>
          <a:off x="522116" y="1055971"/>
          <a:ext cx="5567006" cy="1152000"/>
        </p:xfrm>
        <a:graphic>
          <a:graphicData uri="http://schemas.openxmlformats.org/drawingml/2006/table">
            <a:tbl>
              <a:tblPr>
                <a:tableStyleId>{0817EA92-75D0-4044-A80A-286907CE0D11}</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1"/>
                          </a:solidFill>
                          <a:effectLst/>
                        </a:rPr>
                        <a:t>Joule</a:t>
                      </a:r>
                      <a:endParaRPr lang="de-DE" sz="20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algn="l" rtl="0" fontAlgn="ctr"/>
                      <a:r>
                        <a:rPr lang="de-DE" sz="1800" b="1" u="none" strike="noStrike" kern="1200" dirty="0">
                          <a:solidFill>
                            <a:schemeClr val="tx1"/>
                          </a:solidFill>
                          <a:effectLst/>
                        </a:rPr>
                        <a:t>J</a:t>
                      </a:r>
                      <a:endParaRPr lang="de-DE" sz="1800" b="1" u="none" strike="noStrike" kern="1200" dirty="0">
                        <a:solidFill>
                          <a:schemeClr val="tx1"/>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1"/>
                          </a:solidFill>
                          <a:effectLst/>
                        </a:rPr>
                        <a:t>für Energie, Arbeit, Wärmemenge</a:t>
                      </a:r>
                      <a:endParaRPr lang="de-DE" sz="1800" b="0"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1"/>
                          </a:solidFill>
                          <a:effectLst/>
                        </a:rPr>
                        <a:t>Watt</a:t>
                      </a:r>
                      <a:endParaRPr lang="de-DE" sz="20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algn="l" rtl="0" fontAlgn="ctr"/>
                      <a:r>
                        <a:rPr lang="de-DE" sz="1800" b="1" u="none" strike="noStrike" kern="1200" dirty="0">
                          <a:solidFill>
                            <a:schemeClr val="tx1"/>
                          </a:solidFill>
                          <a:effectLst/>
                        </a:rPr>
                        <a:t>W</a:t>
                      </a:r>
                      <a:endParaRPr lang="de-DE" sz="1800" b="1" u="none" strike="noStrike" kern="1200" dirty="0">
                        <a:solidFill>
                          <a:schemeClr val="tx1"/>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1"/>
                          </a:solidFill>
                          <a:effectLst/>
                        </a:rPr>
                        <a:t>für Leistung, Energiestrom, Wärmestrom</a:t>
                      </a:r>
                      <a:endParaRPr lang="de-DE" sz="1800" b="0"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1"/>
                          </a:solidFill>
                          <a:effectLst/>
                        </a:rPr>
                        <a:t>1 Joule (J) = 1 Newtonmeter (</a:t>
                      </a:r>
                      <a:r>
                        <a:rPr lang="de-DE" sz="1400" u="none" strike="noStrike" dirty="0" err="1">
                          <a:solidFill>
                            <a:schemeClr val="tx1"/>
                          </a:solidFill>
                          <a:effectLst/>
                        </a:rPr>
                        <a:t>Nm</a:t>
                      </a:r>
                      <a:r>
                        <a:rPr lang="de-DE" sz="1400" u="none" strike="noStrike" dirty="0">
                          <a:solidFill>
                            <a:schemeClr val="tx1"/>
                          </a:solidFill>
                          <a:effectLst/>
                        </a:rPr>
                        <a:t>) = 1 Wattsekunde (</a:t>
                      </a:r>
                      <a:r>
                        <a:rPr lang="de-DE" sz="1400" u="none" strike="noStrike" dirty="0" err="1">
                          <a:solidFill>
                            <a:schemeClr val="tx1"/>
                          </a:solidFill>
                          <a:effectLst/>
                        </a:rPr>
                        <a:t>Ws</a:t>
                      </a:r>
                      <a:r>
                        <a:rPr lang="de-DE" sz="1400" u="none" strike="noStrike" dirty="0">
                          <a:solidFill>
                            <a:schemeClr val="tx1"/>
                          </a:solidFill>
                          <a:effectLst/>
                        </a:rPr>
                        <a:t>) </a:t>
                      </a:r>
                      <a:endParaRPr lang="de-DE" sz="1400" b="0" i="0" u="none" strike="noStrike" dirty="0">
                        <a:solidFill>
                          <a:schemeClr val="tx1"/>
                        </a:solidFill>
                        <a:effectLst/>
                        <a:latin typeface="BundesSans Office"/>
                      </a:endParaRPr>
                    </a:p>
                  </a:txBody>
                  <a:tcPr marL="36000" marR="36000" marT="0" marB="36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1"/>
          </p:nvPr>
        </p:nvSpPr>
        <p:spPr/>
        <p:txBody>
          <a:bodyPr/>
          <a:lstStyle/>
          <a:p>
            <a:fld id="{B42D4303-B7FF-7540-9F33-74BBD7018147}" type="slidenum">
              <a:rPr lang="de-DE" smtClean="0"/>
              <a:pPr/>
              <a:t>55</a:t>
            </a:fld>
            <a:endParaRPr lang="de-DE" dirty="0"/>
          </a:p>
        </p:txBody>
      </p:sp>
    </p:spTree>
    <p:extLst>
      <p:ext uri="{BB962C8B-B14F-4D97-AF65-F5344CB8AC3E}">
        <p14:creationId xmlns:p14="http://schemas.microsoft.com/office/powerpoint/2010/main" val="54459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31693694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56</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Senior-Managerin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267B63A9-9797-46B3-B11E-BE4D1733A71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solidFill>
            <a:srgbClr val="CCDBEA"/>
          </a:solidFill>
        </p:spPr>
        <p:txBody>
          <a:bodyPr vert="horz"/>
          <a:lstStyle/>
          <a:p>
            <a:r>
              <a:rPr lang="de-DE" dirty="0"/>
              <a:t>Corona und Energiekrise ließen den Energieverbrauch sinken</a:t>
            </a:r>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2023</a:t>
            </a:r>
          </a:p>
          <a:p>
            <a:endParaRPr lang="de-DE" dirty="0"/>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43"/>
          </p:nvPr>
        </p:nvSpPr>
        <p:spPr/>
        <p:txBody>
          <a:bodyPr/>
          <a:lstStyle/>
          <a:p>
            <a:fld id="{B42D4303-B7FF-7540-9F33-74BBD7018147}" type="slidenum">
              <a:rPr lang="de-DE" smtClean="0"/>
              <a:pPr/>
              <a:t>6</a:t>
            </a:fld>
            <a:endParaRPr lang="de-DE" dirty="0"/>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1"/>
          </p:nvPr>
        </p:nvSpPr>
        <p:spPr/>
        <p:txBody>
          <a:bodyPr/>
          <a:lstStyle/>
          <a:p>
            <a:r>
              <a:rPr lang="de-DE" dirty="0"/>
              <a:t>Quelle: AG Energiebilanz, VCI</a:t>
            </a:r>
          </a:p>
          <a:p>
            <a:endParaRPr lang="de-DE" dirty="0"/>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5"/>
          </p:nvPr>
        </p:nvSpPr>
        <p:spPr/>
        <p:txBody>
          <a:bodyPr/>
          <a:lstStyle/>
          <a:p>
            <a:r>
              <a:rPr lang="de-DE" dirty="0"/>
              <a:t>Entwicklung des Verbrauchs nach Sektoren</a:t>
            </a:r>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6"/>
          </p:nvPr>
        </p:nvSpPr>
        <p:spPr/>
        <p:txBody>
          <a:bodyPr/>
          <a:lstStyle/>
          <a:p>
            <a:r>
              <a:rPr lang="de-DE" dirty="0"/>
              <a:t>In Petajoule</a:t>
            </a:r>
          </a:p>
        </p:txBody>
      </p:sp>
      <p:graphicFrame>
        <p:nvGraphicFramePr>
          <p:cNvPr id="18" name="Diagrammplatzhalter 17">
            <a:extLst>
              <a:ext uri="{FF2B5EF4-FFF2-40B4-BE49-F238E27FC236}">
                <a16:creationId xmlns:a16="http://schemas.microsoft.com/office/drawing/2014/main" id="{369E0AD6-84E7-0421-ACB6-7E55A72A141C}"/>
              </a:ext>
            </a:extLst>
          </p:cNvPr>
          <p:cNvGraphicFramePr>
            <a:graphicFrameLocks noGrp="1"/>
          </p:cNvGraphicFramePr>
          <p:nvPr>
            <p:ph type="chart" sz="quarter" idx="44"/>
            <p:extLst>
              <p:ext uri="{D42A27DB-BD31-4B8C-83A1-F6EECF244321}">
                <p14:modId xmlns:p14="http://schemas.microsoft.com/office/powerpoint/2010/main" val="1634404849"/>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96022366"/>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213227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Industrie ist der größte Verbraucher von Strom</a:t>
            </a:r>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idx="18"/>
          </p:nvPr>
        </p:nvPicPr>
        <p:blipFill>
          <a:blip r:embed="rId6">
            <a:extLst>
              <a:ext uri="{28A0092B-C50C-407E-A947-70E740481C1C}">
                <a14:useLocalDpi xmlns:a14="http://schemas.microsoft.com/office/drawing/2010/main" val="0"/>
              </a:ext>
            </a:extLst>
          </a:blip>
          <a:stretch>
            <a:fillRect/>
          </a:stretch>
        </p:blipFill>
        <p:spPr>
          <a:xfrm>
            <a:off x="8080375" y="1743075"/>
            <a:ext cx="3363317" cy="4170363"/>
          </a:xfrm>
          <a:solidFill>
            <a:schemeClr val="tx2"/>
          </a:solidFill>
        </p:spPr>
      </p:pic>
      <p:sp>
        <p:nvSpPr>
          <p:cNvPr id="3" name="Textplatzhalter 2"/>
          <p:cNvSpPr>
            <a:spLocks noGrp="1"/>
          </p:cNvSpPr>
          <p:nvPr>
            <p:ph type="body" sz="quarter" idx="13"/>
          </p:nvPr>
        </p:nvSpPr>
        <p:spPr>
          <a:xfrm>
            <a:off x="521659" y="1060079"/>
            <a:ext cx="11154404" cy="288000"/>
          </a:xfrm>
        </p:spPr>
        <p:txBody>
          <a:bodyPr/>
          <a:lstStyle/>
          <a:p>
            <a:r>
              <a:rPr lang="de-DE" dirty="0"/>
              <a:t>Anteil der Sektoren am Stromverbrauch in Deutschland</a:t>
            </a:r>
          </a:p>
        </p:txBody>
      </p:sp>
      <p:sp>
        <p:nvSpPr>
          <p:cNvPr id="4" name="Textplatzhalter 3"/>
          <p:cNvSpPr>
            <a:spLocks noGrp="1"/>
          </p:cNvSpPr>
          <p:nvPr>
            <p:ph type="body" sz="quarter" idx="20"/>
          </p:nvPr>
        </p:nvSpPr>
        <p:spPr>
          <a:xfrm>
            <a:off x="521659" y="1348079"/>
            <a:ext cx="11154404" cy="252000"/>
          </a:xfrm>
        </p:spPr>
        <p:txBody>
          <a:bodyPr/>
          <a:lstStyle/>
          <a:p>
            <a:r>
              <a:rPr lang="de-DE" dirty="0"/>
              <a:t>in TWh und in Prozent, 2023</a:t>
            </a:r>
          </a:p>
        </p:txBody>
      </p:sp>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7</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Destatis, AG Energiebilanz, VCI</a:t>
            </a:r>
          </a:p>
        </p:txBody>
      </p:sp>
      <p:sp>
        <p:nvSpPr>
          <p:cNvPr id="8" name="Textplatzhalter 7"/>
          <p:cNvSpPr>
            <a:spLocks noGrp="1"/>
          </p:cNvSpPr>
          <p:nvPr>
            <p:ph type="body" sz="quarter" idx="41"/>
          </p:nvPr>
        </p:nvSpPr>
        <p:spPr>
          <a:xfrm>
            <a:off x="8079734" y="5977438"/>
            <a:ext cx="2808000" cy="125180"/>
          </a:xfrm>
        </p:spPr>
        <p:txBody>
          <a:bodyPr/>
          <a:lstStyle/>
          <a:p>
            <a:r>
              <a:rPr lang="de-DE" dirty="0"/>
              <a:t>© VCI Angelika Becker</a:t>
            </a:r>
          </a:p>
        </p:txBody>
      </p:sp>
      <p:graphicFrame>
        <p:nvGraphicFramePr>
          <p:cNvPr id="10"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9"/>
            <p:extLst>
              <p:ext uri="{D42A27DB-BD31-4B8C-83A1-F6EECF244321}">
                <p14:modId xmlns:p14="http://schemas.microsoft.com/office/powerpoint/2010/main" val="21537994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1636672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solidFill>
            <a:srgbClr val="CCDBEA"/>
          </a:solidFill>
        </p:spPr>
        <p:txBody>
          <a:bodyPr vert="horz"/>
          <a:lstStyle/>
          <a:p>
            <a:r>
              <a:rPr lang="de-DE" dirty="0"/>
              <a:t>Industrie ist der größte Verbraucher von Strom – bei deutlich sinkender Menge</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43"/>
          </p:nvPr>
        </p:nvSpPr>
        <p:spPr/>
        <p:txBody>
          <a:bodyPr/>
          <a:lstStyle/>
          <a:p>
            <a:fld id="{B42D4303-B7FF-7540-9F33-74BBD7018147}" type="slidenum">
              <a:rPr lang="de-DE" smtClean="0"/>
              <a:pPr/>
              <a:t>8</a:t>
            </a:fld>
            <a:endParaRPr lang="de-DE" dirty="0"/>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8" name="Textplatzhalter 7">
            <a:extLst>
              <a:ext uri="{FF2B5EF4-FFF2-40B4-BE49-F238E27FC236}">
                <a16:creationId xmlns:a16="http://schemas.microsoft.com/office/drawing/2014/main" id="{7BB71C67-2043-C1BA-0FF6-48DF3D6C64F4}"/>
              </a:ext>
            </a:extLst>
          </p:cNvPr>
          <p:cNvSpPr>
            <a:spLocks noGrp="1"/>
          </p:cNvSpPr>
          <p:nvPr>
            <p:ph type="body" sz="quarter" idx="41"/>
          </p:nvPr>
        </p:nvSpPr>
        <p:spPr/>
        <p:txBody>
          <a:bodyPr/>
          <a:lstStyle/>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5"/>
          </p:nvPr>
        </p:nvSpPr>
        <p:spPr/>
        <p:txBody>
          <a:bodyPr/>
          <a:lstStyle/>
          <a:p>
            <a:r>
              <a:rPr lang="de-DE" dirty="0"/>
              <a:t>Stromverbrauch der Sektoren im Zeitablauf</a:t>
            </a:r>
          </a:p>
        </p:txBody>
      </p:sp>
      <p:sp>
        <p:nvSpPr>
          <p:cNvPr id="9" name="Textplatzhalter 8">
            <a:extLst>
              <a:ext uri="{FF2B5EF4-FFF2-40B4-BE49-F238E27FC236}">
                <a16:creationId xmlns:a16="http://schemas.microsoft.com/office/drawing/2014/main" id="{93C36D30-C72F-B4B4-7904-553C91917ABA}"/>
              </a:ext>
            </a:extLst>
          </p:cNvPr>
          <p:cNvSpPr>
            <a:spLocks noGrp="1"/>
          </p:cNvSpPr>
          <p:nvPr>
            <p:ph type="body" sz="quarter" idx="46"/>
          </p:nvPr>
        </p:nvSpPr>
        <p:spPr/>
        <p:txBody>
          <a:bodyPr/>
          <a:lstStyle/>
          <a:p>
            <a:r>
              <a:rPr lang="de-DE" dirty="0"/>
              <a:t>In TWh</a:t>
            </a:r>
          </a:p>
        </p:txBody>
      </p:sp>
      <p:graphicFrame>
        <p:nvGraphicFramePr>
          <p:cNvPr id="15" name="Diagrammplatzhalter 14">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292081479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Diagrammplatzhalter 15">
            <a:extLst>
              <a:ext uri="{FF2B5EF4-FFF2-40B4-BE49-F238E27FC236}">
                <a16:creationId xmlns:a16="http://schemas.microsoft.com/office/drawing/2014/main" id="{A4D798C0-7B94-4689-B77C-7F3559C54895}"/>
              </a:ext>
            </a:extLst>
          </p:cNvPr>
          <p:cNvGraphicFramePr>
            <a:graphicFrameLocks noGrp="1"/>
          </p:cNvGraphicFramePr>
          <p:nvPr>
            <p:ph type="chart" sz="quarter" idx="44"/>
            <p:extLst>
              <p:ext uri="{D42A27DB-BD31-4B8C-83A1-F6EECF244321}">
                <p14:modId xmlns:p14="http://schemas.microsoft.com/office/powerpoint/2010/main" val="3698082855"/>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6685014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Erdgas und Strom sind wichtigste Energieträger in der Chemie- und Pharmaindustrie</a:t>
            </a:r>
          </a:p>
        </p:txBody>
      </p:sp>
      <p:sp>
        <p:nvSpPr>
          <p:cNvPr id="7" name="Inhaltsplatzhalter 6">
            <a:extLst>
              <a:ext uri="{FF2B5EF4-FFF2-40B4-BE49-F238E27FC236}">
                <a16:creationId xmlns:a16="http://schemas.microsoft.com/office/drawing/2014/main" id="{E970E031-E481-457F-8ED0-09E7B22597B2}"/>
              </a:ext>
            </a:extLst>
          </p:cNvPr>
          <p:cNvSpPr>
            <a:spLocks noGrp="1"/>
          </p:cNvSpPr>
          <p:nvPr>
            <p:ph idx="18"/>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4" name="Textplatzhalter 3"/>
          <p:cNvSpPr>
            <a:spLocks noGrp="1"/>
          </p:cNvSpPr>
          <p:nvPr>
            <p:ph type="body" sz="quarter" idx="20"/>
          </p:nvPr>
        </p:nvSpPr>
        <p:spPr/>
        <p:txBody>
          <a:bodyPr/>
          <a:lstStyle/>
          <a:p>
            <a:r>
              <a:rPr lang="de-DE" dirty="0"/>
              <a:t>in Prozent, 2023</a:t>
            </a:r>
          </a:p>
        </p:txBody>
      </p:sp>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43"/>
          </p:nvPr>
        </p:nvSpPr>
        <p:spPr/>
        <p:txBody>
          <a:bodyPr/>
          <a:lstStyle/>
          <a:p>
            <a:fld id="{B42D4303-B7FF-7540-9F33-74BBD7018147}" type="slidenum">
              <a:rPr lang="de-DE" smtClean="0"/>
              <a:pPr/>
              <a:t>9</a:t>
            </a:fld>
            <a:endParaRPr lang="de-DE" dirty="0"/>
          </a:p>
        </p:txBody>
      </p:sp>
      <p:sp>
        <p:nvSpPr>
          <p:cNvPr id="6" name="Textplatzhalter 5"/>
          <p:cNvSpPr>
            <a:spLocks noGrp="1"/>
          </p:cNvSpPr>
          <p:nvPr>
            <p:ph type="body" sz="quarter" idx="40"/>
          </p:nvPr>
        </p:nvSpPr>
        <p:spPr/>
        <p:txBody>
          <a:bodyPr/>
          <a:lstStyle/>
          <a:p>
            <a:r>
              <a:rPr lang="de-DE" dirty="0"/>
              <a:t>Quellen: </a:t>
            </a:r>
            <a:r>
              <a:rPr lang="de-DE" dirty="0" err="1"/>
              <a:t>Destatis</a:t>
            </a:r>
            <a:r>
              <a:rPr lang="de-DE" dirty="0"/>
              <a:t>, VCI</a:t>
            </a:r>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1"/>
          </p:nvPr>
        </p:nvSpPr>
        <p:spPr>
          <a:xfrm>
            <a:off x="3431704" y="6027329"/>
            <a:ext cx="6807958" cy="140686"/>
          </a:xfrm>
        </p:spPr>
        <p:txBody>
          <a:bodyPr/>
          <a:lstStyle/>
          <a:p>
            <a:r>
              <a:rPr lang="de-DE" dirty="0">
                <a:solidFill>
                  <a:srgbClr val="666666"/>
                </a:solidFill>
              </a:rPr>
              <a:t>Oh</a:t>
            </a:r>
            <a:r>
              <a:rPr lang="de-DE" sz="800" dirty="0">
                <a:solidFill>
                  <a:srgbClr val="666666"/>
                </a:solidFill>
              </a:rPr>
              <a:t>ne </a:t>
            </a:r>
            <a:r>
              <a:rPr lang="de-DE" dirty="0">
                <a:solidFill>
                  <a:srgbClr val="666666"/>
                </a:solidFill>
              </a:rPr>
              <a:t>stofflicher Einsatz; teilweise Doppelzählungen von Strom enthalten;</a:t>
            </a:r>
          </a:p>
          <a:p>
            <a:r>
              <a:rPr lang="de-DE" dirty="0">
                <a:solidFill>
                  <a:srgbClr val="666666"/>
                </a:solidFill>
              </a:rPr>
              <a:t>Sonstige Energieträger: sonstige Gase, Wasserstoff, Biogas, Industrieabfälle</a:t>
            </a:r>
          </a:p>
          <a:p>
            <a:r>
              <a:rPr lang="de-DE" dirty="0">
                <a:solidFill>
                  <a:srgbClr val="666666"/>
                </a:solidFill>
              </a:rPr>
              <a:t>Wärme: Bezug von Fernwärme, Heizwasser, Dampf</a:t>
            </a:r>
          </a:p>
          <a:p>
            <a:endParaRPr lang="de-DE" dirty="0">
              <a:solidFill>
                <a:srgbClr val="666666"/>
              </a:solidFill>
            </a:endParaRP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9"/>
            <p:extLst>
              <p:ext uri="{D42A27DB-BD31-4B8C-83A1-F6EECF244321}">
                <p14:modId xmlns:p14="http://schemas.microsoft.com/office/powerpoint/2010/main" val="3131707616"/>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61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yearfmt&gt;&lt;begin val=&quot;0&quot;/&gt;&lt;end val=&quot;4&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___UpdateShM-20210428.potx" id="{FE1012EC-9AA2-4BC0-BD4C-0308A3F4E32A}" vid="{6C30CA9F-6304-48F3-9A8A-C48C44A25C5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Designfarben">
    <a:dk1>
      <a:srgbClr val="2C4999"/>
    </a:dk1>
    <a:lt1>
      <a:sysClr val="window" lastClr="FFFFFF"/>
    </a:lt1>
    <a:dk2>
      <a:srgbClr val="000000"/>
    </a:dk2>
    <a:lt2>
      <a:srgbClr val="83898E"/>
    </a:lt2>
    <a:accent1>
      <a:srgbClr val="2C4999"/>
    </a:accent1>
    <a:accent2>
      <a:srgbClr val="EF8214"/>
    </a:accent2>
    <a:accent3>
      <a:srgbClr val="6E0A78"/>
    </a:accent3>
    <a:accent4>
      <a:srgbClr val="259570"/>
    </a:accent4>
    <a:accent5>
      <a:srgbClr val="B41400"/>
    </a:accent5>
    <a:accent6>
      <a:srgbClr val="FFE614"/>
    </a:accent6>
    <a:hlink>
      <a:srgbClr val="2C4999"/>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Designfarben">
    <a:dk1>
      <a:srgbClr val="2C4999"/>
    </a:dk1>
    <a:lt1>
      <a:sysClr val="window" lastClr="FFFFFF"/>
    </a:lt1>
    <a:dk2>
      <a:srgbClr val="000000"/>
    </a:dk2>
    <a:lt2>
      <a:srgbClr val="83898E"/>
    </a:lt2>
    <a:accent1>
      <a:srgbClr val="2C4999"/>
    </a:accent1>
    <a:accent2>
      <a:srgbClr val="EF8214"/>
    </a:accent2>
    <a:accent3>
      <a:srgbClr val="6E0A78"/>
    </a:accent3>
    <a:accent4>
      <a:srgbClr val="259570"/>
    </a:accent4>
    <a:accent5>
      <a:srgbClr val="B41400"/>
    </a:accent5>
    <a:accent6>
      <a:srgbClr val="FFE614"/>
    </a:accent6>
    <a:hlink>
      <a:srgbClr val="2C4999"/>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VCI-PP-Vorlage-2021</Template>
  <TotalTime>0</TotalTime>
  <Words>3880</Words>
  <Application>Microsoft Office PowerPoint</Application>
  <PresentationFormat>Breitbild</PresentationFormat>
  <Paragraphs>566</Paragraphs>
  <Slides>56</Slides>
  <Notes>53</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56</vt:i4>
      </vt:variant>
    </vt:vector>
  </HeadingPairs>
  <TitlesOfParts>
    <vt:vector size="67" baseType="lpstr">
      <vt:lpstr>Arial</vt:lpstr>
      <vt:lpstr>Bahnschrift SemiBold</vt:lpstr>
      <vt:lpstr>Bookman Old Style</vt:lpstr>
      <vt:lpstr>BundesSans Office</vt:lpstr>
      <vt:lpstr>Calibri</vt:lpstr>
      <vt:lpstr>Georgia</vt:lpstr>
      <vt:lpstr>Source Sans Pro</vt:lpstr>
      <vt:lpstr>STIXGeneral-Regular</vt:lpstr>
      <vt:lpstr>Wingdings 2</vt:lpstr>
      <vt:lpstr>VCI-Design</vt:lpstr>
      <vt:lpstr>think-cell Folie</vt:lpstr>
      <vt:lpstr>Energie, Rohstoffe, Preise</vt:lpstr>
      <vt:lpstr>Inhaltsübersicht</vt:lpstr>
      <vt:lpstr>Inhaltsübersicht</vt:lpstr>
      <vt:lpstr>Inhaltsübersicht</vt:lpstr>
      <vt:lpstr>Energieverbrauch und Rohstoffe</vt:lpstr>
      <vt:lpstr>Corona und Energiekrise ließen den Energieverbrauch sinken</vt:lpstr>
      <vt:lpstr>Industrie ist der größte Verbraucher von Strom</vt:lpstr>
      <vt:lpstr>Industrie ist der größte Verbraucher von Strom – bei deutlich sinkender Menge</vt:lpstr>
      <vt:lpstr>Erdgas und Strom sind wichtigste Energieträger in der Chemie- und Pharmaindustrie</vt:lpstr>
      <vt:lpstr>Erdgas und Strom sind wichtigste Energieträger in der Chemie- und Pharmaindustrie</vt:lpstr>
      <vt:lpstr>Chemie ist energieintensiv – Energiekrise lässt Anteile sinken</vt:lpstr>
      <vt:lpstr>Chemie verbraucht über ein Fünftel der Energie in der Industrie</vt:lpstr>
      <vt:lpstr>Chemie setzt Energieträger auch stofflich ein</vt:lpstr>
      <vt:lpstr>Abgrenzung der Rohstoffbasis</vt:lpstr>
      <vt:lpstr>Rohstoffmix der Branche: Naphtha ist wichtigster Rohstoff der organischen Chemie</vt:lpstr>
      <vt:lpstr>Einsatz von Rohstoffen ist rückläufig</vt:lpstr>
      <vt:lpstr>Preise und Kosten</vt:lpstr>
      <vt:lpstr>Hohe Preisanstiege – besonders in den großen Mengenbändern</vt:lpstr>
      <vt:lpstr>Gaspreis in Deutschland höher als in wichtigen Wettbewerbsländern</vt:lpstr>
      <vt:lpstr>Gaspreise in Europa stiegen besonders stark – Nachteile gegenüber Wettbewerbern</vt:lpstr>
      <vt:lpstr>Börsenstrompreise legten am Jahresende 2024 wieder deutlich zu</vt:lpstr>
      <vt:lpstr>Beschaffung und Netzentgelte treiben inzwischen die Industriestrompreise</vt:lpstr>
      <vt:lpstr>Hohe Preisanstiege – besonders in den großen Mengenbändern</vt:lpstr>
      <vt:lpstr>Strompreis in Deutschland höher als in wichtigen Wettbewerbsländern</vt:lpstr>
      <vt:lpstr>Deutlich höheres Preisniveau für Strom und Gas als in der Vergangenheit</vt:lpstr>
      <vt:lpstr>Preistreiber Zertifikate-Handel</vt:lpstr>
      <vt:lpstr>Rohölpreis auf hohem Niveau – bei hohen Unsicherheiten</vt:lpstr>
      <vt:lpstr>Mit dem Rohölpreis verändern sich auch die Preise für Rohbenzin</vt:lpstr>
      <vt:lpstr>Energiekosten bleiben hoch</vt:lpstr>
      <vt:lpstr>Hohe Kostenbelastung der Unternehmen</vt:lpstr>
      <vt:lpstr>Kostenfaktor Energie- und Rohstoffe</vt:lpstr>
      <vt:lpstr>Chemie zählt zu den energieintensiven Industrien (EID)</vt:lpstr>
      <vt:lpstr>Extremer Anstieg der Energieintensität durch die Explosion der Kosten</vt:lpstr>
      <vt:lpstr>Klimaschutz</vt:lpstr>
      <vt:lpstr>2022 wurden 40 Prozent weniger Treibhausgase emittiert als 1990</vt:lpstr>
      <vt:lpstr>Industrie hat CO2-Emissionen reduziert </vt:lpstr>
      <vt:lpstr>35 Prozent der Emissionen (direkte und indirekte) kommen aus der Industrie</vt:lpstr>
      <vt:lpstr>Die 10 größten Emittenten stehen für fast 70 Prozent der weltweiten Emissionen </vt:lpstr>
      <vt:lpstr>Über die Hälfte der Emissionen stammen aus Asien</vt:lpstr>
      <vt:lpstr>Sinkende Emissionen bei steigender Produktion in der Chemie</vt:lpstr>
      <vt:lpstr>Spezifischer Energieverbrauch liegt um 53 Prozent unter dem Wert von 1990 </vt:lpstr>
      <vt:lpstr>Branche reduziert Emissionen</vt:lpstr>
      <vt:lpstr>Absolute Treibhausgasemissionen um 54 Prozent unter dem Wert von 1990</vt:lpstr>
      <vt:lpstr>Erneuerbare Energien</vt:lpstr>
      <vt:lpstr>Ehrgeizige Zielsetzungen für Erneuerbare Energien</vt:lpstr>
      <vt:lpstr>Anteil der Erneuerbaren Energien lag 2024 bei fast 58 Prozent</vt:lpstr>
      <vt:lpstr>Deutschland importiert inzwischen wieder deutlich mehr Strom als es exportiert</vt:lpstr>
      <vt:lpstr>Anteil von Windkraft und Photovoltaik an den Erneuerbaren Energien steigt </vt:lpstr>
      <vt:lpstr>Anteil von Windkraft und Photovoltaik steigt</vt:lpstr>
      <vt:lpstr>Deutlicher Anstieg bei den Investitionen in neue Anlagen</vt:lpstr>
      <vt:lpstr>Glossar</vt:lpstr>
      <vt:lpstr>Glossar I</vt:lpstr>
      <vt:lpstr>Glossar II</vt:lpstr>
      <vt:lpstr>Glossar III</vt:lpstr>
      <vt:lpstr>Umrechnungsfaktoren</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Energiestatistik in Daten und Fakten</dc:title>
  <dc:creator>VCI;Christiane Kellermann</dc:creator>
  <cp:lastModifiedBy>Kellermann, Christiane</cp:lastModifiedBy>
  <cp:revision>261</cp:revision>
  <cp:lastPrinted>2022-03-17T07:32:24Z</cp:lastPrinted>
  <dcterms:created xsi:type="dcterms:W3CDTF">2021-04-28T13:12:16Z</dcterms:created>
  <dcterms:modified xsi:type="dcterms:W3CDTF">2025-01-14T14:46:35Z</dcterms:modified>
</cp:coreProperties>
</file>